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media/image35.tif" ContentType="image/tiff"/>
  <Override PartName="/ppt/media/image33.png" ContentType="image/png"/>
  <Override PartName="/ppt/media/hdphoto3.wdp" ContentType="image/vnd.ms-photo"/>
  <Override PartName="/ppt/media/hdphoto16.wdp" ContentType="image/vnd.ms-photo"/>
  <Override PartName="/ppt/media/hdphoto15.wdp" ContentType="image/vnd.ms-photo"/>
  <Override PartName="/ppt/media/hdphoto14.wdp" ContentType="image/vnd.ms-photo"/>
  <Override PartName="/ppt/media/hdphoto13.wdp" ContentType="image/vnd.ms-photo"/>
  <Override PartName="/ppt/media/image30.tif" ContentType="image/tiff"/>
  <Override PartName="/ppt/media/image29.png" ContentType="image/png"/>
  <Override PartName="/ppt/media/image28.png" ContentType="image/png"/>
  <Override PartName="/ppt/media/hdphoto12.wdp" ContentType="image/vnd.ms-photo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hdphoto19.wdp" ContentType="image/vnd.ms-photo"/>
  <Override PartName="/ppt/media/image49.png" ContentType="image/png"/>
  <Override PartName="/ppt/media/image21.png" ContentType="image/png"/>
  <Override PartName="/ppt/media/hdphoto5.wdp" ContentType="image/vnd.ms-photo"/>
  <Override PartName="/ppt/media/hdphoto6.wdp" ContentType="image/vnd.ms-photo"/>
  <Override PartName="/ppt/media/image41.png" ContentType="image/png"/>
  <Override PartName="/ppt/media/hdphoto11.wdp" ContentType="image/vnd.ms-photo"/>
  <Override PartName="/ppt/media/image42.png" ContentType="image/png"/>
  <Override PartName="/ppt/media/hdphoto18.wdp" ContentType="image/vnd.ms-photo"/>
  <Override PartName="/ppt/media/image31.png" ContentType="image/png"/>
  <Override PartName="/ppt/media/hdphoto1.wdp" ContentType="image/vnd.ms-photo"/>
  <Override PartName="/ppt/media/image48.png" ContentType="image/png"/>
  <Override PartName="/ppt/media/image11.png" ContentType="image/png"/>
  <Override PartName="/ppt/media/image18.png" ContentType="image/png"/>
  <Override PartName="/ppt/media/image6.jpeg" ContentType="image/jpeg"/>
  <Override PartName="/ppt/media/image20.png" ContentType="image/png"/>
  <Override PartName="/ppt/media/image55.png" ContentType="image/png"/>
  <Override PartName="/ppt/media/image43.png" ContentType="image/png"/>
  <Override PartName="/ppt/media/image17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1.png" ContentType="image/png"/>
  <Override PartName="/ppt/media/image13.png" ContentType="image/png"/>
  <Override PartName="/ppt/media/image50.png" ContentType="image/png"/>
  <Override PartName="/ppt/media/image47.png" ContentType="image/png"/>
  <Override PartName="/ppt/media/image10.png" ContentType="image/png"/>
  <Override PartName="/ppt/media/hdphoto17.wdp" ContentType="image/vnd.ms-photo"/>
  <Override PartName="/ppt/media/image46.png" ContentType="image/png"/>
  <Override PartName="/ppt/media/image45.png" ContentType="image/png"/>
  <Override PartName="/ppt/media/image44.png" ContentType="image/png"/>
  <Override PartName="/ppt/media/image8.png" ContentType="image/png"/>
  <Override PartName="/ppt/media/hdphoto8.wdp" ContentType="image/vnd.ms-photo"/>
  <Override PartName="/ppt/media/image38.png" ContentType="image/png"/>
  <Override PartName="/ppt/media/image14.png" ContentType="image/png"/>
  <Override PartName="/ppt/media/image2.png" ContentType="image/png"/>
  <Override PartName="/ppt/media/hdphoto2.wdp" ContentType="image/vnd.ms-photo"/>
  <Override PartName="/ppt/media/image32.png" ContentType="image/png"/>
  <Override PartName="/ppt/media/image15.png" ContentType="image/png"/>
  <Override PartName="/ppt/media/image3.png" ContentType="image/png"/>
  <Override PartName="/ppt/media/image16.png" ContentType="image/png"/>
  <Override PartName="/ppt/media/image4.png" ContentType="image/png"/>
  <Override PartName="/ppt/media/image12.jpeg" ContentType="image/jpeg"/>
  <Override PartName="/ppt/media/image19.png" ContentType="image/png"/>
  <Override PartName="/ppt/media/image7.png" ContentType="image/png"/>
  <Override PartName="/ppt/media/hdphoto7.wdp" ContentType="image/vnd.ms-photo"/>
  <Override PartName="/ppt/media/image37.png" ContentType="image/png"/>
  <Override PartName="/ppt/media/image9.png" ContentType="image/png"/>
  <Override PartName="/ppt/media/hdphoto9.wdp" ContentType="image/vnd.ms-photo"/>
  <Override PartName="/ppt/media/image39.png" ContentType="image/png"/>
  <Override PartName="/ppt/media/image22.png" ContentType="image/png"/>
  <Override PartName="/ppt/media/image5.jpeg" ContentType="image/jpeg"/>
  <Override PartName="/ppt/media/hdphoto10.wdp" ContentType="image/vnd.ms-photo"/>
  <Override PartName="/ppt/media/hdphoto4.wdp" ContentType="image/vnd.ms-photo"/>
  <Override PartName="/ppt/media/image34.png" ContentType="image/png"/>
  <Override PartName="/ppt/media/image36.tif" ContentType="image/tiff"/>
  <Override PartName="/ppt/media/image40.png" ContentType="image/png"/>
  <Override PartName="/ppt/media/image23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6858000"/>
  <p:notesSz cx="6797675" cy="99282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251F8B8-7561-4A8B-8DB0-50EE376DD7F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4908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5BD7DE8-DBF7-4576-8E38-E007FBCD3AE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0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A6AD937-8502-4BE7-A2F7-9C3659A9CAB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FDF621-EE08-4DA7-81D0-1DD08D554FA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36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06A575-1C57-490D-8E3B-1FEF181383C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3C4D777-CC1E-4684-98B1-5C22DECDF513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4908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8723B05-DF5A-4545-B604-2B7E72FF597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150C0E8-FE2D-4620-8A3E-7E3AEE4A629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E02ED81-1E23-4276-9E6C-F7FF0B50267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FB84B51-D7C1-4004-A7AD-B3501D2B67E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4908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CE72CD5-BD07-450B-BB57-3EDD22A6B31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8BC6D5-6320-4656-A08D-44B9B40B51C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2E3F51-0FE6-4029-9221-9236FE7AD1D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1C4450F-EFBD-4891-A6DF-34577C58C21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4908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225C3E0-5141-4661-8277-4D71C0F74F2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A232299-D85D-47A7-B40F-02856548E35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A54078C-5C5D-455F-B924-C13061280FF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5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8A2500-17B6-4AE0-B90F-8559B6DC3B5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BDAF430-47C2-4DBB-83DA-A64A5D28815C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Bernard recently completed an MRes in Computer Science at Birkbeck, receiving a distinction for his work in applying neural networks to medical imaging problems. He now acts as a teaching assistant at Birkbeck and as technical consultant to a number of companies.</a:t>
            </a:r>
            <a:endParaRPr b="0" lang="en-GB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br/>
            <a:endParaRPr b="0" lang="en-GB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Having initially graduated from University of Cambridge in 1980 with a first in Medicine and Computer science, Bernard spent a short time practicing medicine before moving into finance and spending 35 years managing teams in analytic and modelling roles in various institutions in the City of London. </a:t>
            </a:r>
            <a:endParaRPr b="0" lang="en-GB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GB" sz="1200" spc="-1" strike="noStrike"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18B332C-F6B5-4430-9064-222BE4FFF36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9B71FD-4AA7-4B1E-9760-6D960FE776B5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3CA5F44-EB00-46C4-B47E-F1E9154ED81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1F77B44-7496-41F3-BFB2-40F436774BC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0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14A5FED-DEC8-498A-BE6B-A4D9CEC6D5A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2F6EBCE-FF40-44BC-8A82-E4A46D98EB4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363AB4B-86AA-4005-9569-41FEBDC05A7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C3FBC03-2412-4947-B10B-92699A86DE4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FA92C34-766F-4818-B29E-9B041BA9CEF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65FF99-F1AC-4865-B58F-B4EAE12E28A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9E0B7C2-5DFF-4433-BB3A-74F62B9D8AB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9B2E474-0924-49F4-ACCA-49E300FED3ED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96994A3-ACBD-4E2A-B78E-B39E412C7187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14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C6639E9-D67A-47E0-A244-48351C84E4C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617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6EA7075-0509-4AF8-B4E4-4D5E833434C9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E976B79-5D25-4A5D-A07E-CA98C91AD07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520" cy="334908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4D167C-6CDD-41C5-84CD-F41A662B695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165320" y="1241280"/>
            <a:ext cx="4466880" cy="3349440"/>
          </a:xfrm>
          <a:prstGeom prst="rect">
            <a:avLst/>
          </a:prstGeom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79320" y="4778280"/>
            <a:ext cx="5438160" cy="3907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3849840" y="9429840"/>
            <a:ext cx="2945520" cy="4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27C3917-71D5-4427-AB94-AD321B3738C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309360"/>
            <a:ext cx="9143280" cy="547920"/>
          </a:xfrm>
          <a:prstGeom prst="rect">
            <a:avLst/>
          </a:prstGeom>
          <a:solidFill>
            <a:srgbClr val="2f4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251640" y="6414480"/>
            <a:ext cx="3527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Birkbeck, University of London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732360" y="6435720"/>
            <a:ext cx="21596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© Copyright 2021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028360" y="376920"/>
            <a:ext cx="808560" cy="103536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309360"/>
            <a:ext cx="9143280" cy="547920"/>
          </a:xfrm>
          <a:prstGeom prst="rect">
            <a:avLst/>
          </a:prstGeom>
          <a:solidFill>
            <a:srgbClr val="2f4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251640" y="6414480"/>
            <a:ext cx="3527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Birkbeck, University of London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6732360" y="6435720"/>
            <a:ext cx="21596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© Copyright 2021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45" name="Picture 10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028360" y="376920"/>
            <a:ext cx="808560" cy="1035360"/>
          </a:xfrm>
          <a:prstGeom prst="rect">
            <a:avLst/>
          </a:prstGeom>
          <a:ln>
            <a:noFill/>
          </a:ln>
        </p:spPr>
      </p:pic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 hidden="1"/>
          <p:cNvSpPr/>
          <p:nvPr/>
        </p:nvSpPr>
        <p:spPr>
          <a:xfrm>
            <a:off x="0" y="6309360"/>
            <a:ext cx="9143280" cy="547920"/>
          </a:xfrm>
          <a:prstGeom prst="rect">
            <a:avLst/>
          </a:prstGeom>
          <a:solidFill>
            <a:srgbClr val="2f4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 hidden="1"/>
          <p:cNvSpPr/>
          <p:nvPr/>
        </p:nvSpPr>
        <p:spPr>
          <a:xfrm>
            <a:off x="251640" y="6414480"/>
            <a:ext cx="35276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Birkbeck, University of London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6" name="CustomShape 3" hidden="1"/>
          <p:cNvSpPr/>
          <p:nvPr/>
        </p:nvSpPr>
        <p:spPr>
          <a:xfrm>
            <a:off x="6732360" y="6435720"/>
            <a:ext cx="21596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  <a:ea typeface="Arial"/>
              </a:rPr>
              <a:t>© Copyright 2021</a:t>
            </a:r>
            <a:endParaRPr b="0" lang="en-GB" sz="1100" spc="-1" strike="noStrike">
              <a:latin typeface="Arial"/>
            </a:endParaRPr>
          </a:p>
        </p:txBody>
      </p:sp>
      <p:pic>
        <p:nvPicPr>
          <p:cNvPr id="87" name="Picture 10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028360" y="376920"/>
            <a:ext cx="808560" cy="1035360"/>
          </a:xfrm>
          <a:prstGeom prst="rect">
            <a:avLst/>
          </a:prstGeom>
          <a:ln>
            <a:noFill/>
          </a:ln>
        </p:spPr>
      </p:pic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6477120"/>
            <a:ext cx="53280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>
            <a:noAutofit/>
          </a:bodyPr>
          <a:p>
            <a:pPr>
              <a:lnSpc>
                <a:spcPct val="100000"/>
              </a:lnSpc>
            </a:pPr>
            <a:fld id="{CA043574-12C1-4015-8377-C1C0D613C678}" type="slidenum"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2.wdp"/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microsoft.com/office/2007/relationships/hdphoto" Target="../media/hdphoto4.wdp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../media/hdphoto5.wdp"/><Relationship Id="rId3" Type="http://schemas.openxmlformats.org/officeDocument/2006/relationships/image" Target="../media/image17.png"/><Relationship Id="rId4" Type="http://schemas.microsoft.com/office/2007/relationships/hdphoto" Target="../media/hdphoto6.wdp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microsoft.com/office/2007/relationships/hdphoto" Target="../media/hdphoto7.wdp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microsoft.com/office/2007/relationships/hdphoto" Target="../media/hdphoto8.wdp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microsoft.com/office/2007/relationships/hdphoto" Target="../media/hdphoto9.wdp"/><Relationship Id="rId3" Type="http://schemas.openxmlformats.org/officeDocument/2006/relationships/image" Target="../media/image22.png"/><Relationship Id="rId4" Type="http://schemas.microsoft.com/office/2007/relationships/hdphoto" Target="../media/hdphoto10.wdp"/><Relationship Id="rId5" Type="http://schemas.openxmlformats.org/officeDocument/2006/relationships/image" Target="../media/image23.png"/><Relationship Id="rId6" Type="http://schemas.microsoft.com/office/2007/relationships/hdphoto" Target="../media/hdphoto11.wdp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bfromson/bbkaids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microsoft.com/office/2007/relationships/hdphoto" Target="../media/hdphoto12.wdp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tif"/><Relationship Id="rId2" Type="http://schemas.openxmlformats.org/officeDocument/2006/relationships/image" Target="../media/image31.png"/><Relationship Id="rId3" Type="http://schemas.microsoft.com/office/2007/relationships/hdphoto" Target="../media/hdphoto14.wdp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://www.wildml.com/2015/10/recurrent-neural-networks-tutorial-part-3-backpropagation-through-time-and-vanishing-gradients/" TargetMode="External"/><Relationship Id="rId2" Type="http://schemas.openxmlformats.org/officeDocument/2006/relationships/image" Target="../media/image32.png"/><Relationship Id="rId3" Type="http://schemas.microsoft.com/office/2007/relationships/hdphoto" Target="../media/hdphoto15.wdp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microsoft.com/office/2007/relationships/hdphoto" Target="../media/hdphoto16.wdp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microsoft.com/office/2007/relationships/hdphoto" Target="../media/hdphoto17.wdp"/><Relationship Id="rId3" Type="http://schemas.openxmlformats.org/officeDocument/2006/relationships/image" Target="../media/image35.tif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microsoft.com/office/2007/relationships/hdphoto" Target="../media/hdphoto18.wdp"/><Relationship Id="rId3" Type="http://schemas.openxmlformats.org/officeDocument/2006/relationships/image" Target="../media/image38.png"/><Relationship Id="rId4" Type="http://schemas.microsoft.com/office/2007/relationships/hdphoto" Target="../media/hdphoto19.wdp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05640" y="3645000"/>
            <a:ext cx="853236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Paul Yoo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05640" y="1700640"/>
            <a:ext cx="853236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2f444e"/>
                </a:solidFill>
                <a:latin typeface="Arial"/>
                <a:ea typeface="Arial"/>
              </a:rPr>
              <a:t>AI and Data Science Bootcamp (Day 1)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05640" y="4725000"/>
            <a:ext cx="404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Dept. CSIS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Birkbeck College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University of London, UK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0543817-FC4C-42BD-A60E-434D53FD9E5F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Numbers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F062809-3690-48B3-8BD2-C582FBDA3FA1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203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81080" y="1923480"/>
            <a:ext cx="4390200" cy="245484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364680" y="4522320"/>
            <a:ext cx="45712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URWPalladioL"/>
                <a:ea typeface="DejaVu Sans"/>
              </a:rPr>
              <a:t>The growth in the number of ML articles in energy systems over the past two decades.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05" name="Picture 7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26720" y="1875600"/>
            <a:ext cx="4516560" cy="2319480"/>
          </a:xfrm>
          <a:prstGeom prst="rect">
            <a:avLst/>
          </a:prstGeom>
          <a:ln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4921200" y="4522320"/>
            <a:ext cx="4020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URWPalladioL"/>
                <a:ea typeface="DejaVu Sans"/>
              </a:rPr>
              <a:t>Subject areas of ML in energy systems.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773000" y="5949360"/>
            <a:ext cx="55969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[Source] Mosavi, A., Salimi, M., Faizollahzadeh Ardabili, S., Rabczuk, T., Shamshirband, S. and Varkonyi-Koczy, A.R., 2019. State of the art of machine learning models in energy systems, a systematic review. </a:t>
            </a:r>
            <a:r>
              <a:rPr b="0" i="1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Energies</a:t>
            </a: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, </a:t>
            </a:r>
            <a:r>
              <a:rPr b="0" i="1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12</a:t>
            </a: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(7), p.1301.</a:t>
            </a:r>
            <a:endParaRPr b="0" lang="en-GB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05640" y="13377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Supporting Renewable Energy Generation and Integration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Success Stories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312480" y="1989000"/>
            <a:ext cx="3466800" cy="40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Traditional research focused on mix of energy sources with a higher percentage of renewable energy sources. </a:t>
            </a:r>
            <a:endParaRPr b="0" lang="en-GB" sz="18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Power generation is dependent on environmental parameters. </a:t>
            </a:r>
            <a:endParaRPr b="0" lang="en-GB" sz="18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Forecasting the amount of power that will be generated in the future is of great importance.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9F6294C-0E4D-4E4E-9EE2-E239E2483C65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11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212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068000" y="1989000"/>
            <a:ext cx="4726080" cy="3239640"/>
          </a:xfrm>
          <a:prstGeom prst="rect">
            <a:avLst/>
          </a:prstGeom>
          <a:ln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4084560" y="5178600"/>
            <a:ext cx="4709520" cy="6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300" spc="-1" strike="noStrike">
                <a:solidFill>
                  <a:srgbClr val="000000"/>
                </a:solidFill>
                <a:latin typeface="CMR9"/>
                <a:ea typeface="DejaVu Sans"/>
              </a:rPr>
              <a:t>Overview of power grid with integrated renewable sources and its usage of ML techniques in different areas. </a:t>
            </a:r>
            <a:endParaRPr b="0" lang="en-GB" sz="13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1763640" y="5955480"/>
            <a:ext cx="56160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[Source] Mosavi, A., Salimi, M., Faizollahzadeh Ardabili, S., Rabczuk, T., Shamshirband, S. and Varkonyi-Koczy, A.R., 2019. State of the art of machine learning models in energy systems, a systematic review. </a:t>
            </a:r>
            <a:r>
              <a:rPr b="0" i="1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Energies</a:t>
            </a: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, </a:t>
            </a:r>
            <a:r>
              <a:rPr b="0" i="1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12</a:t>
            </a:r>
            <a:r>
              <a:rPr b="0" lang="en-GB" sz="800" spc="-1" strike="noStrike">
                <a:solidFill>
                  <a:srgbClr val="222222"/>
                </a:solidFill>
                <a:latin typeface="Arial"/>
                <a:ea typeface="DejaVu Sans"/>
              </a:rPr>
              <a:t>(7), p.1301.</a:t>
            </a:r>
            <a:endParaRPr b="0" lang="en-GB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05640" y="21420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DeepMind Carbon</a:t>
            </a: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Free</a:t>
            </a: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Energy</a:t>
            </a: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Program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05640" y="1592280"/>
            <a:ext cx="8532360" cy="20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Successfully predict wind power output 36 hours ahead of actual generation. </a:t>
            </a:r>
            <a:endParaRPr b="0" lang="en-GB" sz="1800" spc="-1" strike="noStrike">
              <a:latin typeface="Arial"/>
            </a:endParaRPr>
          </a:p>
          <a:p>
            <a:pPr lvl="1" marL="514440" indent="-17064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 neural network trained on widely available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weather forecasts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historical turbine data</a:t>
            </a:r>
            <a:endParaRPr b="0" lang="en-GB" sz="18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Recommend how to make optimal hourly delivery commitments to the power grid a full day in advance </a:t>
            </a:r>
            <a:endParaRPr b="0" lang="en-GB" sz="18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Energy source that can be scheduled are often more valuable to the grid.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D640C33-D002-4E84-B0D9-8EF4AB322165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12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827640" y="6066360"/>
            <a:ext cx="748800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[Source] https://www.forbes.com/sites/jeffmcmahon/2020/05/31/thanks-to-renewables-and-machine-learning-google-now-forecasts-the-wind/?sh=25f738d81865</a:t>
            </a:r>
            <a:endParaRPr b="0" lang="en-GB" sz="800" spc="-1" strike="noStrike">
              <a:latin typeface="Arial"/>
            </a:endParaRPr>
          </a:p>
        </p:txBody>
      </p:sp>
      <p:pic>
        <p:nvPicPr>
          <p:cNvPr id="219" name="Picture 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5920" y="3830760"/>
            <a:ext cx="4909680" cy="1933920"/>
          </a:xfrm>
          <a:prstGeom prst="rect">
            <a:avLst/>
          </a:prstGeom>
          <a:ln>
            <a:noFill/>
          </a:ln>
        </p:spPr>
      </p:pic>
      <p:pic>
        <p:nvPicPr>
          <p:cNvPr id="220" name="Picture 10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36680" y="3642840"/>
            <a:ext cx="4158720" cy="2309400"/>
          </a:xfrm>
          <a:prstGeom prst="rect">
            <a:avLst/>
          </a:prstGeom>
          <a:ln>
            <a:noFill/>
          </a:ln>
        </p:spPr>
      </p:pic>
      <p:sp>
        <p:nvSpPr>
          <p:cNvPr id="221" name="CustomShape 5"/>
          <p:cNvSpPr/>
          <p:nvPr/>
        </p:nvSpPr>
        <p:spPr>
          <a:xfrm>
            <a:off x="2854800" y="5853960"/>
            <a:ext cx="343368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Illustrated results from Google/DeepMind field study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222" name="CustomShape 6"/>
          <p:cNvSpPr/>
          <p:nvPr/>
        </p:nvSpPr>
        <p:spPr>
          <a:xfrm>
            <a:off x="305640" y="95760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ML boosts the values of wind energy.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05640" y="15177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Defining the ML Tasks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What Problem is ML Solving?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D070337-45AF-4D92-B57A-43322FB5A680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226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158120" y="2331720"/>
            <a:ext cx="6827400" cy="3311640"/>
          </a:xfrm>
          <a:prstGeom prst="rect">
            <a:avLst/>
          </a:prstGeom>
          <a:ln>
            <a:noFill/>
          </a:ln>
        </p:spPr>
      </p:pic>
      <p:sp>
        <p:nvSpPr>
          <p:cNvPr id="227" name="CustomShape 4"/>
          <p:cNvSpPr/>
          <p:nvPr/>
        </p:nvSpPr>
        <p:spPr>
          <a:xfrm>
            <a:off x="6597720" y="4581000"/>
            <a:ext cx="1137960" cy="3643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Power Generation 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Prediction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6485760" y="2997000"/>
            <a:ext cx="1361880" cy="3643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Irregular Power Usage 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Detection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229" name="CustomShape 6"/>
          <p:cNvSpPr/>
          <p:nvPr/>
        </p:nvSpPr>
        <p:spPr>
          <a:xfrm>
            <a:off x="6702840" y="3506760"/>
            <a:ext cx="927360" cy="3643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Power Quality 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Classification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6601680" y="4092840"/>
            <a:ext cx="1130040" cy="3643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Critical Zone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Identification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231" name="CustomShape 8"/>
          <p:cNvSpPr/>
          <p:nvPr/>
        </p:nvSpPr>
        <p:spPr>
          <a:xfrm>
            <a:off x="6626520" y="5112720"/>
            <a:ext cx="1080000" cy="36432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Energy Saving</a:t>
            </a:r>
            <a:endParaRPr b="0" lang="en-GB" sz="9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Arial"/>
                <a:ea typeface="DejaVu Sans"/>
              </a:rPr>
              <a:t>Recommendation</a:t>
            </a:r>
            <a:endParaRPr b="0" lang="en-GB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6397560"/>
            <a:ext cx="729360" cy="3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6B21A0A-8E5F-4D28-8BDB-7166A09E799C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233" name="Picture 6" descr="A close up of a map&#10;&#10;Description automatically generated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507960"/>
            <a:ext cx="9143280" cy="584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85800" y="457200"/>
            <a:ext cx="845748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83000"/>
              </a:lnSpc>
            </a:pPr>
            <a:r>
              <a:rPr b="1" lang="en-US" sz="3600" spc="-1" strike="noStrike">
                <a:solidFill>
                  <a:srgbClr val="0053c3"/>
                </a:solidFill>
                <a:latin typeface="Arial Narrow"/>
                <a:ea typeface="MS PGothic"/>
              </a:rPr>
              <a:t>Predictive Modeling Training Data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8575200" y="6451560"/>
            <a:ext cx="3909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...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440160" y="1530360"/>
            <a:ext cx="72360" cy="2664720"/>
          </a:xfrm>
          <a:prstGeom prst="rect">
            <a:avLst/>
          </a:prstGeom>
          <a:solidFill>
            <a:srgbClr val="ffffff"/>
          </a:solidFill>
          <a:ln w="38160">
            <a:noFill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715680" y="1233360"/>
            <a:ext cx="1363320" cy="364320"/>
          </a:xfrm>
          <a:prstGeom prst="rect">
            <a:avLst/>
          </a:prstGeom>
          <a:noFill/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b3b3b3"/>
                </a:solidFill>
                <a:latin typeface="Arial Narrow"/>
                <a:ea typeface="DejaVu Sans"/>
              </a:rPr>
              <a:t>Training Data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38" name="Group 5"/>
          <p:cNvGrpSpPr/>
          <p:nvPr/>
        </p:nvGrpSpPr>
        <p:grpSpPr>
          <a:xfrm>
            <a:off x="763560" y="1568520"/>
            <a:ext cx="2753640" cy="2100960"/>
            <a:chOff x="763560" y="1568520"/>
            <a:chExt cx="2753640" cy="2100960"/>
          </a:xfrm>
        </p:grpSpPr>
        <p:sp>
          <p:nvSpPr>
            <p:cNvPr id="239" name="CustomShape 6"/>
            <p:cNvSpPr/>
            <p:nvPr/>
          </p:nvSpPr>
          <p:spPr>
            <a:xfrm>
              <a:off x="763560" y="1568520"/>
              <a:ext cx="2753640" cy="210096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240">
              <a:solidFill>
                <a:schemeClr val="tx1"/>
              </a:solidFill>
              <a:miter/>
            </a:ln>
            <a:effectLst>
              <a:outerShdw algn="tl" blurRad="5080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0" name="Group 7"/>
            <p:cNvGrpSpPr/>
            <p:nvPr/>
          </p:nvGrpSpPr>
          <p:grpSpPr>
            <a:xfrm>
              <a:off x="797760" y="1928880"/>
              <a:ext cx="655920" cy="1709280"/>
              <a:chOff x="797760" y="1928880"/>
              <a:chExt cx="655920" cy="1709280"/>
            </a:xfrm>
          </p:grpSpPr>
          <p:grpSp>
            <p:nvGrpSpPr>
              <p:cNvPr id="241" name="Group 8"/>
              <p:cNvGrpSpPr/>
              <p:nvPr/>
            </p:nvGrpSpPr>
            <p:grpSpPr>
              <a:xfrm>
                <a:off x="797760" y="1928880"/>
                <a:ext cx="655920" cy="322920"/>
                <a:chOff x="797760" y="1928880"/>
                <a:chExt cx="655920" cy="322920"/>
              </a:xfrm>
            </p:grpSpPr>
            <p:sp>
              <p:nvSpPr>
                <p:cNvPr id="242" name="CustomShape 9"/>
                <p:cNvSpPr/>
                <p:nvPr/>
              </p:nvSpPr>
              <p:spPr>
                <a:xfrm>
                  <a:off x="797760" y="1928880"/>
                  <a:ext cx="655920" cy="322920"/>
                </a:xfrm>
                <a:prstGeom prst="rect">
                  <a:avLst/>
                </a:prstGeom>
                <a:solidFill>
                  <a:srgbClr val="f8fa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" name="CustomShape 10"/>
                <p:cNvSpPr/>
                <p:nvPr/>
              </p:nvSpPr>
              <p:spPr>
                <a:xfrm>
                  <a:off x="882720" y="20066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44" name="Group 11"/>
              <p:cNvGrpSpPr/>
              <p:nvPr/>
            </p:nvGrpSpPr>
            <p:grpSpPr>
              <a:xfrm>
                <a:off x="797760" y="2275560"/>
                <a:ext cx="655920" cy="322920"/>
                <a:chOff x="797760" y="2275560"/>
                <a:chExt cx="655920" cy="322920"/>
              </a:xfrm>
            </p:grpSpPr>
            <p:sp>
              <p:nvSpPr>
                <p:cNvPr id="245" name="CustomShape 12"/>
                <p:cNvSpPr/>
                <p:nvPr/>
              </p:nvSpPr>
              <p:spPr>
                <a:xfrm>
                  <a:off x="797760" y="2275560"/>
                  <a:ext cx="655920" cy="322920"/>
                </a:xfrm>
                <a:prstGeom prst="rect">
                  <a:avLst/>
                </a:prstGeom>
                <a:solidFill>
                  <a:srgbClr val="f0f5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6" name="CustomShape 13"/>
                <p:cNvSpPr/>
                <p:nvPr/>
              </p:nvSpPr>
              <p:spPr>
                <a:xfrm>
                  <a:off x="882720" y="235440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47" name="Group 14"/>
              <p:cNvGrpSpPr/>
              <p:nvPr/>
            </p:nvGrpSpPr>
            <p:grpSpPr>
              <a:xfrm>
                <a:off x="797760" y="3315240"/>
                <a:ext cx="655920" cy="322920"/>
                <a:chOff x="797760" y="3315240"/>
                <a:chExt cx="655920" cy="322920"/>
              </a:xfrm>
            </p:grpSpPr>
            <p:sp>
              <p:nvSpPr>
                <p:cNvPr id="248" name="CustomShape 15"/>
                <p:cNvSpPr/>
                <p:nvPr/>
              </p:nvSpPr>
              <p:spPr>
                <a:xfrm>
                  <a:off x="797760" y="3315240"/>
                  <a:ext cx="655920" cy="322920"/>
                </a:xfrm>
                <a:prstGeom prst="rect">
                  <a:avLst/>
                </a:prstGeom>
                <a:solidFill>
                  <a:srgbClr val="dbe7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" name="CustomShape 16"/>
                <p:cNvSpPr/>
                <p:nvPr/>
              </p:nvSpPr>
              <p:spPr>
                <a:xfrm>
                  <a:off x="882720" y="33926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0" name="Group 17"/>
              <p:cNvGrpSpPr/>
              <p:nvPr/>
            </p:nvGrpSpPr>
            <p:grpSpPr>
              <a:xfrm>
                <a:off x="797760" y="2968920"/>
                <a:ext cx="655920" cy="322920"/>
                <a:chOff x="797760" y="2968920"/>
                <a:chExt cx="655920" cy="322920"/>
              </a:xfrm>
            </p:grpSpPr>
            <p:sp>
              <p:nvSpPr>
                <p:cNvPr id="251" name="CustomShape 18"/>
                <p:cNvSpPr/>
                <p:nvPr/>
              </p:nvSpPr>
              <p:spPr>
                <a:xfrm>
                  <a:off x="797760" y="2968920"/>
                  <a:ext cx="655920" cy="322920"/>
                </a:xfrm>
                <a:prstGeom prst="rect">
                  <a:avLst/>
                </a:prstGeom>
                <a:solidFill>
                  <a:srgbClr val="e3ec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2" name="CustomShape 19"/>
                <p:cNvSpPr/>
                <p:nvPr/>
              </p:nvSpPr>
              <p:spPr>
                <a:xfrm>
                  <a:off x="882720" y="304632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53" name="Group 20"/>
              <p:cNvGrpSpPr/>
              <p:nvPr/>
            </p:nvGrpSpPr>
            <p:grpSpPr>
              <a:xfrm>
                <a:off x="797760" y="2622240"/>
                <a:ext cx="655920" cy="322920"/>
                <a:chOff x="797760" y="2622240"/>
                <a:chExt cx="655920" cy="322920"/>
              </a:xfrm>
            </p:grpSpPr>
            <p:sp>
              <p:nvSpPr>
                <p:cNvPr id="254" name="CustomShape 21"/>
                <p:cNvSpPr/>
                <p:nvPr/>
              </p:nvSpPr>
              <p:spPr>
                <a:xfrm>
                  <a:off x="797760" y="2622240"/>
                  <a:ext cx="655920" cy="322920"/>
                </a:xfrm>
                <a:prstGeom prst="rect">
                  <a:avLst/>
                </a:prstGeom>
                <a:solidFill>
                  <a:srgbClr val="eaf1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" name="CustomShape 22"/>
                <p:cNvSpPr/>
                <p:nvPr/>
              </p:nvSpPr>
              <p:spPr>
                <a:xfrm>
                  <a:off x="882720" y="270036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56" name="Group 23"/>
            <p:cNvGrpSpPr/>
            <p:nvPr/>
          </p:nvGrpSpPr>
          <p:grpSpPr>
            <a:xfrm>
              <a:off x="1476360" y="1928880"/>
              <a:ext cx="655920" cy="1707840"/>
              <a:chOff x="1476360" y="1928880"/>
              <a:chExt cx="655920" cy="1707840"/>
            </a:xfrm>
          </p:grpSpPr>
          <p:grpSp>
            <p:nvGrpSpPr>
              <p:cNvPr id="257" name="Group 24"/>
              <p:cNvGrpSpPr/>
              <p:nvPr/>
            </p:nvGrpSpPr>
            <p:grpSpPr>
              <a:xfrm>
                <a:off x="1476360" y="1928880"/>
                <a:ext cx="655920" cy="322560"/>
                <a:chOff x="1476360" y="1928880"/>
                <a:chExt cx="655920" cy="322560"/>
              </a:xfrm>
            </p:grpSpPr>
            <p:sp>
              <p:nvSpPr>
                <p:cNvPr id="258" name="CustomShape 25"/>
                <p:cNvSpPr/>
                <p:nvPr/>
              </p:nvSpPr>
              <p:spPr>
                <a:xfrm>
                  <a:off x="1476360" y="1928880"/>
                  <a:ext cx="655920" cy="322560"/>
                </a:xfrm>
                <a:prstGeom prst="rect">
                  <a:avLst/>
                </a:prstGeom>
                <a:solidFill>
                  <a:srgbClr val="eff5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9" name="CustomShape 26"/>
                <p:cNvSpPr/>
                <p:nvPr/>
              </p:nvSpPr>
              <p:spPr>
                <a:xfrm>
                  <a:off x="1562040" y="20066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0" name="Group 27"/>
              <p:cNvGrpSpPr/>
              <p:nvPr/>
            </p:nvGrpSpPr>
            <p:grpSpPr>
              <a:xfrm>
                <a:off x="1476360" y="2275200"/>
                <a:ext cx="655920" cy="322560"/>
                <a:chOff x="1476360" y="2275200"/>
                <a:chExt cx="655920" cy="322560"/>
              </a:xfrm>
            </p:grpSpPr>
            <p:sp>
              <p:nvSpPr>
                <p:cNvPr id="261" name="CustomShape 28"/>
                <p:cNvSpPr/>
                <p:nvPr/>
              </p:nvSpPr>
              <p:spPr>
                <a:xfrm>
                  <a:off x="1476360" y="2275200"/>
                  <a:ext cx="655920" cy="322560"/>
                </a:xfrm>
                <a:prstGeom prst="rect">
                  <a:avLst/>
                </a:prstGeom>
                <a:solidFill>
                  <a:srgbClr val="e8f0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2" name="CustomShape 29"/>
                <p:cNvSpPr/>
                <p:nvPr/>
              </p:nvSpPr>
              <p:spPr>
                <a:xfrm>
                  <a:off x="1562040" y="235260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3" name="Group 30"/>
              <p:cNvGrpSpPr/>
              <p:nvPr/>
            </p:nvGrpSpPr>
            <p:grpSpPr>
              <a:xfrm>
                <a:off x="1476360" y="3206880"/>
                <a:ext cx="655920" cy="429840"/>
                <a:chOff x="1476360" y="3206880"/>
                <a:chExt cx="655920" cy="429840"/>
              </a:xfrm>
            </p:grpSpPr>
            <p:sp>
              <p:nvSpPr>
                <p:cNvPr id="264" name="CustomShape 31"/>
                <p:cNvSpPr/>
                <p:nvPr/>
              </p:nvSpPr>
              <p:spPr>
                <a:xfrm>
                  <a:off x="1476360" y="3314160"/>
                  <a:ext cx="655920" cy="322560"/>
                </a:xfrm>
                <a:prstGeom prst="rect">
                  <a:avLst/>
                </a:prstGeom>
                <a:solidFill>
                  <a:srgbClr val="c8da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5" name="CustomShape 32"/>
                <p:cNvSpPr/>
                <p:nvPr/>
              </p:nvSpPr>
              <p:spPr>
                <a:xfrm>
                  <a:off x="1562040" y="3206880"/>
                  <a:ext cx="484920" cy="35172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6" name="Group 33"/>
              <p:cNvGrpSpPr/>
              <p:nvPr/>
            </p:nvGrpSpPr>
            <p:grpSpPr>
              <a:xfrm>
                <a:off x="1476360" y="2967840"/>
                <a:ext cx="655920" cy="322560"/>
                <a:chOff x="1476360" y="2967840"/>
                <a:chExt cx="655920" cy="322560"/>
              </a:xfrm>
            </p:grpSpPr>
            <p:sp>
              <p:nvSpPr>
                <p:cNvPr id="267" name="CustomShape 34"/>
                <p:cNvSpPr/>
                <p:nvPr/>
              </p:nvSpPr>
              <p:spPr>
                <a:xfrm>
                  <a:off x="1476360" y="2967840"/>
                  <a:ext cx="655920" cy="322560"/>
                </a:xfrm>
                <a:prstGeom prst="rect">
                  <a:avLst/>
                </a:prstGeom>
                <a:solidFill>
                  <a:srgbClr val="d6e4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8" name="CustomShape 35"/>
                <p:cNvSpPr/>
                <p:nvPr/>
              </p:nvSpPr>
              <p:spPr>
                <a:xfrm>
                  <a:off x="1562040" y="304488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69" name="Group 36"/>
              <p:cNvGrpSpPr/>
              <p:nvPr/>
            </p:nvGrpSpPr>
            <p:grpSpPr>
              <a:xfrm>
                <a:off x="1476360" y="2621520"/>
                <a:ext cx="655920" cy="322560"/>
                <a:chOff x="1476360" y="2621520"/>
                <a:chExt cx="655920" cy="322560"/>
              </a:xfrm>
            </p:grpSpPr>
            <p:sp>
              <p:nvSpPr>
                <p:cNvPr id="270" name="CustomShape 37"/>
                <p:cNvSpPr/>
                <p:nvPr/>
              </p:nvSpPr>
              <p:spPr>
                <a:xfrm>
                  <a:off x="1476360" y="2621520"/>
                  <a:ext cx="655920" cy="322560"/>
                </a:xfrm>
                <a:prstGeom prst="rect">
                  <a:avLst/>
                </a:prstGeom>
                <a:solidFill>
                  <a:srgbClr val="e1eb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1" name="CustomShape 38"/>
                <p:cNvSpPr/>
                <p:nvPr/>
              </p:nvSpPr>
              <p:spPr>
                <a:xfrm>
                  <a:off x="1562040" y="269892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72" name="Group 39"/>
            <p:cNvGrpSpPr/>
            <p:nvPr/>
          </p:nvGrpSpPr>
          <p:grpSpPr>
            <a:xfrm>
              <a:off x="2150280" y="1928880"/>
              <a:ext cx="655920" cy="1707840"/>
              <a:chOff x="2150280" y="1928880"/>
              <a:chExt cx="655920" cy="1707840"/>
            </a:xfrm>
          </p:grpSpPr>
          <p:grpSp>
            <p:nvGrpSpPr>
              <p:cNvPr id="273" name="Group 40"/>
              <p:cNvGrpSpPr/>
              <p:nvPr/>
            </p:nvGrpSpPr>
            <p:grpSpPr>
              <a:xfrm>
                <a:off x="2150280" y="1928880"/>
                <a:ext cx="655920" cy="322560"/>
                <a:chOff x="2150280" y="1928880"/>
                <a:chExt cx="655920" cy="322560"/>
              </a:xfrm>
            </p:grpSpPr>
            <p:sp>
              <p:nvSpPr>
                <p:cNvPr id="274" name="CustomShape 41"/>
                <p:cNvSpPr/>
                <p:nvPr/>
              </p:nvSpPr>
              <p:spPr>
                <a:xfrm>
                  <a:off x="2150280" y="1928880"/>
                  <a:ext cx="655920" cy="322560"/>
                </a:xfrm>
                <a:prstGeom prst="rect">
                  <a:avLst/>
                </a:prstGeom>
                <a:solidFill>
                  <a:srgbClr val="e7e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5" name="CustomShape 42"/>
                <p:cNvSpPr/>
                <p:nvPr/>
              </p:nvSpPr>
              <p:spPr>
                <a:xfrm>
                  <a:off x="2235240" y="20066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6" name="Group 43"/>
              <p:cNvGrpSpPr/>
              <p:nvPr/>
            </p:nvGrpSpPr>
            <p:grpSpPr>
              <a:xfrm>
                <a:off x="2150280" y="2275200"/>
                <a:ext cx="655920" cy="322560"/>
                <a:chOff x="2150280" y="2275200"/>
                <a:chExt cx="655920" cy="322560"/>
              </a:xfrm>
            </p:grpSpPr>
            <p:sp>
              <p:nvSpPr>
                <p:cNvPr id="277" name="CustomShape 44"/>
                <p:cNvSpPr/>
                <p:nvPr/>
              </p:nvSpPr>
              <p:spPr>
                <a:xfrm>
                  <a:off x="2150280" y="2275200"/>
                  <a:ext cx="655920" cy="322560"/>
                </a:xfrm>
                <a:prstGeom prst="rect">
                  <a:avLst/>
                </a:prstGeom>
                <a:solidFill>
                  <a:srgbClr val="dfe9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78" name="CustomShape 45"/>
                <p:cNvSpPr/>
                <p:nvPr/>
              </p:nvSpPr>
              <p:spPr>
                <a:xfrm>
                  <a:off x="2235240" y="235260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79" name="Group 46"/>
              <p:cNvGrpSpPr/>
              <p:nvPr/>
            </p:nvGrpSpPr>
            <p:grpSpPr>
              <a:xfrm>
                <a:off x="2150280" y="3206880"/>
                <a:ext cx="655920" cy="429840"/>
                <a:chOff x="2150280" y="3206880"/>
                <a:chExt cx="655920" cy="429840"/>
              </a:xfrm>
            </p:grpSpPr>
            <p:sp>
              <p:nvSpPr>
                <p:cNvPr id="280" name="CustomShape 47"/>
                <p:cNvSpPr/>
                <p:nvPr/>
              </p:nvSpPr>
              <p:spPr>
                <a:xfrm>
                  <a:off x="2150280" y="3314160"/>
                  <a:ext cx="655920" cy="322560"/>
                </a:xfrm>
                <a:prstGeom prst="rect">
                  <a:avLst/>
                </a:prstGeom>
                <a:solidFill>
                  <a:srgbClr val="b3cc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1" name="CustomShape 48"/>
                <p:cNvSpPr/>
                <p:nvPr/>
              </p:nvSpPr>
              <p:spPr>
                <a:xfrm>
                  <a:off x="2235240" y="3206880"/>
                  <a:ext cx="484920" cy="35172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82" name="Group 49"/>
              <p:cNvGrpSpPr/>
              <p:nvPr/>
            </p:nvGrpSpPr>
            <p:grpSpPr>
              <a:xfrm>
                <a:off x="2150280" y="2967840"/>
                <a:ext cx="655920" cy="322560"/>
                <a:chOff x="2150280" y="2967840"/>
                <a:chExt cx="655920" cy="322560"/>
              </a:xfrm>
            </p:grpSpPr>
            <p:sp>
              <p:nvSpPr>
                <p:cNvPr id="283" name="CustomShape 50"/>
                <p:cNvSpPr/>
                <p:nvPr/>
              </p:nvSpPr>
              <p:spPr>
                <a:xfrm>
                  <a:off x="2150280" y="2967840"/>
                  <a:ext cx="655920" cy="322560"/>
                </a:xfrm>
                <a:prstGeom prst="rect">
                  <a:avLst/>
                </a:prstGeom>
                <a:solidFill>
                  <a:srgbClr val="c3d7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4" name="CustomShape 51"/>
                <p:cNvSpPr/>
                <p:nvPr/>
              </p:nvSpPr>
              <p:spPr>
                <a:xfrm>
                  <a:off x="2235240" y="304488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85" name="Group 52"/>
              <p:cNvGrpSpPr/>
              <p:nvPr/>
            </p:nvGrpSpPr>
            <p:grpSpPr>
              <a:xfrm>
                <a:off x="2150280" y="2621520"/>
                <a:ext cx="655920" cy="322560"/>
                <a:chOff x="2150280" y="2621520"/>
                <a:chExt cx="655920" cy="322560"/>
              </a:xfrm>
            </p:grpSpPr>
            <p:sp>
              <p:nvSpPr>
                <p:cNvPr id="286" name="CustomShape 53"/>
                <p:cNvSpPr/>
                <p:nvPr/>
              </p:nvSpPr>
              <p:spPr>
                <a:xfrm>
                  <a:off x="2150280" y="2621520"/>
                  <a:ext cx="655920" cy="322560"/>
                </a:xfrm>
                <a:prstGeom prst="rect">
                  <a:avLst/>
                </a:prstGeom>
                <a:solidFill>
                  <a:srgbClr val="d2eb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7" name="CustomShape 54"/>
                <p:cNvSpPr/>
                <p:nvPr/>
              </p:nvSpPr>
              <p:spPr>
                <a:xfrm>
                  <a:off x="2235240" y="269892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88" name="Group 55"/>
            <p:cNvGrpSpPr/>
            <p:nvPr/>
          </p:nvGrpSpPr>
          <p:grpSpPr>
            <a:xfrm>
              <a:off x="2828880" y="1927440"/>
              <a:ext cx="655920" cy="1709280"/>
              <a:chOff x="2828880" y="1927440"/>
              <a:chExt cx="655920" cy="1709280"/>
            </a:xfrm>
          </p:grpSpPr>
          <p:grpSp>
            <p:nvGrpSpPr>
              <p:cNvPr id="289" name="Group 56"/>
              <p:cNvGrpSpPr/>
              <p:nvPr/>
            </p:nvGrpSpPr>
            <p:grpSpPr>
              <a:xfrm>
                <a:off x="2828880" y="1927440"/>
                <a:ext cx="655920" cy="322920"/>
                <a:chOff x="2828880" y="1927440"/>
                <a:chExt cx="655920" cy="322920"/>
              </a:xfrm>
            </p:grpSpPr>
            <p:sp>
              <p:nvSpPr>
                <p:cNvPr id="290" name="CustomShape 57"/>
                <p:cNvSpPr/>
                <p:nvPr/>
              </p:nvSpPr>
              <p:spPr>
                <a:xfrm>
                  <a:off x="2828880" y="1927440"/>
                  <a:ext cx="655920" cy="322920"/>
                </a:xfrm>
                <a:prstGeom prst="rect">
                  <a:avLst/>
                </a:prstGeom>
                <a:solidFill>
                  <a:srgbClr val="dee9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1" name="CustomShape 58"/>
                <p:cNvSpPr/>
                <p:nvPr/>
              </p:nvSpPr>
              <p:spPr>
                <a:xfrm>
                  <a:off x="2914560" y="20048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92" name="Group 59"/>
              <p:cNvGrpSpPr/>
              <p:nvPr/>
            </p:nvGrpSpPr>
            <p:grpSpPr>
              <a:xfrm>
                <a:off x="2828880" y="2274120"/>
                <a:ext cx="655920" cy="322920"/>
                <a:chOff x="2828880" y="2274120"/>
                <a:chExt cx="655920" cy="322920"/>
              </a:xfrm>
            </p:grpSpPr>
            <p:sp>
              <p:nvSpPr>
                <p:cNvPr id="293" name="CustomShape 60"/>
                <p:cNvSpPr/>
                <p:nvPr/>
              </p:nvSpPr>
              <p:spPr>
                <a:xfrm>
                  <a:off x="2828880" y="2274120"/>
                  <a:ext cx="655920" cy="322920"/>
                </a:xfrm>
                <a:prstGeom prst="rect">
                  <a:avLst/>
                </a:prstGeom>
                <a:solidFill>
                  <a:srgbClr val="cede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4" name="CustomShape 61"/>
                <p:cNvSpPr/>
                <p:nvPr/>
              </p:nvSpPr>
              <p:spPr>
                <a:xfrm>
                  <a:off x="2914560" y="235260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95" name="Group 62"/>
              <p:cNvGrpSpPr/>
              <p:nvPr/>
            </p:nvGrpSpPr>
            <p:grpSpPr>
              <a:xfrm>
                <a:off x="2828880" y="3313800"/>
                <a:ext cx="655920" cy="322920"/>
                <a:chOff x="2828880" y="3313800"/>
                <a:chExt cx="655920" cy="322920"/>
              </a:xfrm>
            </p:grpSpPr>
            <p:sp>
              <p:nvSpPr>
                <p:cNvPr id="296" name="CustomShape 63"/>
                <p:cNvSpPr/>
                <p:nvPr/>
              </p:nvSpPr>
              <p:spPr>
                <a:xfrm>
                  <a:off x="2828880" y="3313800"/>
                  <a:ext cx="655920" cy="322920"/>
                </a:xfrm>
                <a:prstGeom prst="rect">
                  <a:avLst/>
                </a:prstGeom>
                <a:solidFill>
                  <a:srgbClr val="a0bf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7" name="CustomShape 64"/>
                <p:cNvSpPr/>
                <p:nvPr/>
              </p:nvSpPr>
              <p:spPr>
                <a:xfrm>
                  <a:off x="2914560" y="3390840"/>
                  <a:ext cx="484920" cy="16740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298" name="Group 65"/>
              <p:cNvGrpSpPr/>
              <p:nvPr/>
            </p:nvGrpSpPr>
            <p:grpSpPr>
              <a:xfrm>
                <a:off x="2828880" y="2967120"/>
                <a:ext cx="655920" cy="322920"/>
                <a:chOff x="2828880" y="2967120"/>
                <a:chExt cx="655920" cy="322920"/>
              </a:xfrm>
            </p:grpSpPr>
            <p:sp>
              <p:nvSpPr>
                <p:cNvPr id="299" name="CustomShape 66"/>
                <p:cNvSpPr/>
                <p:nvPr/>
              </p:nvSpPr>
              <p:spPr>
                <a:xfrm>
                  <a:off x="2828880" y="2967120"/>
                  <a:ext cx="655920" cy="322920"/>
                </a:xfrm>
                <a:prstGeom prst="rect">
                  <a:avLst/>
                </a:prstGeom>
                <a:solidFill>
                  <a:srgbClr val="afca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0" name="CustomShape 67"/>
                <p:cNvSpPr/>
                <p:nvPr/>
              </p:nvSpPr>
              <p:spPr>
                <a:xfrm>
                  <a:off x="2914560" y="304488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01" name="Group 68"/>
              <p:cNvGrpSpPr/>
              <p:nvPr/>
            </p:nvGrpSpPr>
            <p:grpSpPr>
              <a:xfrm>
                <a:off x="2828880" y="2620440"/>
                <a:ext cx="655920" cy="322920"/>
                <a:chOff x="2828880" y="2620440"/>
                <a:chExt cx="655920" cy="322920"/>
              </a:xfrm>
            </p:grpSpPr>
            <p:sp>
              <p:nvSpPr>
                <p:cNvPr id="302" name="CustomShape 69"/>
                <p:cNvSpPr/>
                <p:nvPr/>
              </p:nvSpPr>
              <p:spPr>
                <a:xfrm>
                  <a:off x="2828880" y="2620440"/>
                  <a:ext cx="655920" cy="322920"/>
                </a:xfrm>
                <a:prstGeom prst="rect">
                  <a:avLst/>
                </a:prstGeom>
                <a:solidFill>
                  <a:srgbClr val="bfd4ff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3" name="CustomShape 70"/>
                <p:cNvSpPr/>
                <p:nvPr/>
              </p:nvSpPr>
              <p:spPr>
                <a:xfrm>
                  <a:off x="2914560" y="2698920"/>
                  <a:ext cx="484920" cy="16596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6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04" name="Group 71"/>
            <p:cNvGrpSpPr/>
            <p:nvPr/>
          </p:nvGrpSpPr>
          <p:grpSpPr>
            <a:xfrm>
              <a:off x="785880" y="1582560"/>
              <a:ext cx="659520" cy="321480"/>
              <a:chOff x="785880" y="1582560"/>
              <a:chExt cx="659520" cy="321480"/>
            </a:xfrm>
          </p:grpSpPr>
          <p:sp>
            <p:nvSpPr>
              <p:cNvPr id="305" name="CustomShape 72"/>
              <p:cNvSpPr/>
              <p:nvPr/>
            </p:nvSpPr>
            <p:spPr>
              <a:xfrm>
                <a:off x="785880" y="1582560"/>
                <a:ext cx="659520" cy="32148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73"/>
              <p:cNvSpPr/>
              <p:nvPr/>
            </p:nvSpPr>
            <p:spPr>
              <a:xfrm>
                <a:off x="873000" y="1660680"/>
                <a:ext cx="484920" cy="16596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7" name="Group 74"/>
            <p:cNvGrpSpPr/>
            <p:nvPr/>
          </p:nvGrpSpPr>
          <p:grpSpPr>
            <a:xfrm>
              <a:off x="1465200" y="1582560"/>
              <a:ext cx="658080" cy="321480"/>
              <a:chOff x="1465200" y="1582560"/>
              <a:chExt cx="658080" cy="321480"/>
            </a:xfrm>
          </p:grpSpPr>
          <p:sp>
            <p:nvSpPr>
              <p:cNvPr id="308" name="CustomShape 75"/>
              <p:cNvSpPr/>
              <p:nvPr/>
            </p:nvSpPr>
            <p:spPr>
              <a:xfrm>
                <a:off x="1465200" y="1582560"/>
                <a:ext cx="658080" cy="32148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76"/>
              <p:cNvSpPr/>
              <p:nvPr/>
            </p:nvSpPr>
            <p:spPr>
              <a:xfrm>
                <a:off x="1552680" y="1660680"/>
                <a:ext cx="483480" cy="16596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0" name="Group 77"/>
            <p:cNvGrpSpPr/>
            <p:nvPr/>
          </p:nvGrpSpPr>
          <p:grpSpPr>
            <a:xfrm>
              <a:off x="2144880" y="1582560"/>
              <a:ext cx="658080" cy="321480"/>
              <a:chOff x="2144880" y="1582560"/>
              <a:chExt cx="658080" cy="321480"/>
            </a:xfrm>
          </p:grpSpPr>
          <p:sp>
            <p:nvSpPr>
              <p:cNvPr id="311" name="CustomShape 78"/>
              <p:cNvSpPr/>
              <p:nvPr/>
            </p:nvSpPr>
            <p:spPr>
              <a:xfrm>
                <a:off x="2144880" y="1582560"/>
                <a:ext cx="658080" cy="32148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79"/>
              <p:cNvSpPr/>
              <p:nvPr/>
            </p:nvSpPr>
            <p:spPr>
              <a:xfrm>
                <a:off x="2232000" y="1660680"/>
                <a:ext cx="483480" cy="16596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3" name="Group 80"/>
            <p:cNvGrpSpPr/>
            <p:nvPr/>
          </p:nvGrpSpPr>
          <p:grpSpPr>
            <a:xfrm>
              <a:off x="2824200" y="1582560"/>
              <a:ext cx="659520" cy="321480"/>
              <a:chOff x="2824200" y="1582560"/>
              <a:chExt cx="659520" cy="321480"/>
            </a:xfrm>
          </p:grpSpPr>
          <p:sp>
            <p:nvSpPr>
              <p:cNvPr id="314" name="CustomShape 81"/>
              <p:cNvSpPr/>
              <p:nvPr/>
            </p:nvSpPr>
            <p:spPr>
              <a:xfrm>
                <a:off x="2824200" y="1582560"/>
                <a:ext cx="659520" cy="321480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82"/>
              <p:cNvSpPr/>
              <p:nvPr/>
            </p:nvSpPr>
            <p:spPr>
              <a:xfrm>
                <a:off x="2911320" y="1660680"/>
                <a:ext cx="484920" cy="165960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6" name="CustomShape 83"/>
            <p:cNvSpPr/>
            <p:nvPr/>
          </p:nvSpPr>
          <p:spPr>
            <a:xfrm>
              <a:off x="1829880" y="1574640"/>
              <a:ext cx="62100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400" spc="-1" strike="noStrike">
                  <a:solidFill>
                    <a:srgbClr val="ffffff"/>
                  </a:solidFill>
                  <a:latin typeface="Arial Narrow"/>
                  <a:ea typeface="DejaVu Sans"/>
                </a:rPr>
                <a:t>inputs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317" name="Group 84"/>
          <p:cNvGrpSpPr/>
          <p:nvPr/>
        </p:nvGrpSpPr>
        <p:grpSpPr>
          <a:xfrm>
            <a:off x="3516480" y="1568520"/>
            <a:ext cx="702720" cy="2100960"/>
            <a:chOff x="3516480" y="1568520"/>
            <a:chExt cx="702720" cy="2100960"/>
          </a:xfrm>
        </p:grpSpPr>
        <p:sp>
          <p:nvSpPr>
            <p:cNvPr id="318" name="CustomShape 85"/>
            <p:cNvSpPr/>
            <p:nvPr/>
          </p:nvSpPr>
          <p:spPr>
            <a:xfrm>
              <a:off x="3516480" y="1568520"/>
              <a:ext cx="702720" cy="210096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240">
              <a:solidFill>
                <a:schemeClr val="tx1"/>
              </a:solidFill>
              <a:miter/>
            </a:ln>
            <a:effectLst>
              <a:outerShdw algn="tl" blurRad="5080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86"/>
            <p:cNvSpPr/>
            <p:nvPr/>
          </p:nvSpPr>
          <p:spPr>
            <a:xfrm>
              <a:off x="3546000" y="1937880"/>
              <a:ext cx="655920" cy="322920"/>
            </a:xfrm>
            <a:prstGeom prst="rect">
              <a:avLst/>
            </a:prstGeom>
            <a:solidFill>
              <a:srgbClr val="dee9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87"/>
            <p:cNvSpPr/>
            <p:nvPr/>
          </p:nvSpPr>
          <p:spPr>
            <a:xfrm>
              <a:off x="3630600" y="2014560"/>
              <a:ext cx="486720" cy="167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88"/>
            <p:cNvSpPr/>
            <p:nvPr/>
          </p:nvSpPr>
          <p:spPr>
            <a:xfrm>
              <a:off x="3546000" y="2284560"/>
              <a:ext cx="655920" cy="322920"/>
            </a:xfrm>
            <a:prstGeom prst="rect">
              <a:avLst/>
            </a:prstGeom>
            <a:solidFill>
              <a:srgbClr val="cede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89"/>
            <p:cNvSpPr/>
            <p:nvPr/>
          </p:nvSpPr>
          <p:spPr>
            <a:xfrm>
              <a:off x="3630600" y="2363760"/>
              <a:ext cx="486720" cy="16596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90"/>
            <p:cNvSpPr/>
            <p:nvPr/>
          </p:nvSpPr>
          <p:spPr>
            <a:xfrm>
              <a:off x="3546000" y="3324240"/>
              <a:ext cx="655920" cy="322920"/>
            </a:xfrm>
            <a:prstGeom prst="rect">
              <a:avLst/>
            </a:prstGeom>
            <a:solidFill>
              <a:srgbClr val="a0b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91"/>
            <p:cNvSpPr/>
            <p:nvPr/>
          </p:nvSpPr>
          <p:spPr>
            <a:xfrm>
              <a:off x="3630600" y="3402000"/>
              <a:ext cx="486720" cy="167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92"/>
            <p:cNvSpPr/>
            <p:nvPr/>
          </p:nvSpPr>
          <p:spPr>
            <a:xfrm>
              <a:off x="3546000" y="2977560"/>
              <a:ext cx="655920" cy="322920"/>
            </a:xfrm>
            <a:prstGeom prst="rect">
              <a:avLst/>
            </a:prstGeom>
            <a:solidFill>
              <a:srgbClr val="afca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93"/>
            <p:cNvSpPr/>
            <p:nvPr/>
          </p:nvSpPr>
          <p:spPr>
            <a:xfrm>
              <a:off x="3630600" y="3056040"/>
              <a:ext cx="486720" cy="16596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94"/>
            <p:cNvSpPr/>
            <p:nvPr/>
          </p:nvSpPr>
          <p:spPr>
            <a:xfrm>
              <a:off x="3546000" y="2631240"/>
              <a:ext cx="655920" cy="322920"/>
            </a:xfrm>
            <a:prstGeom prst="rect">
              <a:avLst/>
            </a:prstGeom>
            <a:solidFill>
              <a:srgbClr val="bfd4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95"/>
            <p:cNvSpPr/>
            <p:nvPr/>
          </p:nvSpPr>
          <p:spPr>
            <a:xfrm>
              <a:off x="3630600" y="2709720"/>
              <a:ext cx="486720" cy="16596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96"/>
            <p:cNvSpPr/>
            <p:nvPr/>
          </p:nvSpPr>
          <p:spPr>
            <a:xfrm>
              <a:off x="3541680" y="1593720"/>
              <a:ext cx="658080" cy="32148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97"/>
            <p:cNvSpPr/>
            <p:nvPr/>
          </p:nvSpPr>
          <p:spPr>
            <a:xfrm>
              <a:off x="3627360" y="1670040"/>
              <a:ext cx="486720" cy="1674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81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CustomShape 98"/>
            <p:cNvSpPr/>
            <p:nvPr/>
          </p:nvSpPr>
          <p:spPr>
            <a:xfrm>
              <a:off x="3565080" y="1574640"/>
              <a:ext cx="586080" cy="303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i="1" lang="en-US" sz="1400" spc="-1" strike="noStrike">
                  <a:solidFill>
                    <a:srgbClr val="ffffff"/>
                  </a:solidFill>
                  <a:latin typeface="Arial Narrow"/>
                  <a:ea typeface="DejaVu Sans"/>
                </a:rPr>
                <a:t>target</a:t>
              </a:r>
              <a:endParaRPr b="0" lang="en-GB" sz="1400" spc="-1" strike="noStrike">
                <a:latin typeface="Arial"/>
              </a:endParaRPr>
            </a:p>
          </p:txBody>
        </p:sp>
      </p:grpSp>
      <p:sp>
        <p:nvSpPr>
          <p:cNvPr id="332" name="CustomShape 99"/>
          <p:cNvSpPr/>
          <p:nvPr/>
        </p:nvSpPr>
        <p:spPr>
          <a:xfrm>
            <a:off x="728640" y="2210040"/>
            <a:ext cx="3577680" cy="437400"/>
          </a:xfrm>
          <a:prstGeom prst="rect">
            <a:avLst/>
          </a:prstGeom>
          <a:noFill/>
          <a:ln w="76320">
            <a:solidFill>
              <a:srgbClr val="00cc00"/>
            </a:solidFill>
            <a:round/>
          </a:ln>
          <a:effectLst>
            <a:softEdge rad="3175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3" name="CustomShape 100"/>
          <p:cNvSpPr/>
          <p:nvPr/>
        </p:nvSpPr>
        <p:spPr>
          <a:xfrm>
            <a:off x="4459320" y="1147680"/>
            <a:ext cx="4417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194d"/>
                </a:solidFill>
                <a:latin typeface="Arial Narrow"/>
                <a:ea typeface="DejaVu Sans"/>
              </a:rPr>
              <a:t>Training data case: </a:t>
            </a:r>
            <a:r>
              <a:rPr b="1" lang="en-US" sz="1800" spc="-1" strike="noStrike">
                <a:solidFill>
                  <a:srgbClr val="003399"/>
                </a:solidFill>
                <a:latin typeface="Arial Narrow"/>
                <a:ea typeface="DejaVu Sans"/>
              </a:rPr>
              <a:t>categorical or numeric input and target measurements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34" name="CustomShape 101"/>
          <p:cNvSpPr/>
          <p:nvPr/>
        </p:nvSpPr>
        <p:spPr>
          <a:xfrm>
            <a:off x="4459320" y="2378160"/>
            <a:ext cx="370116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22222"/>
                </a:solidFill>
                <a:latin typeface="Arial"/>
                <a:ea typeface="DejaVu Sans"/>
              </a:rPr>
              <a:t>Examples of categorical variables: 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222222"/>
                </a:solidFill>
                <a:latin typeface="Arial"/>
                <a:ea typeface="DejaVu Sans"/>
              </a:rPr>
              <a:t>race, sex, age group, educational level etc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35" name="Picture 2" descr="A screenshot of a cell phone&#10;&#10;Description automatically generated"/>
          <p:cNvPicPr/>
          <p:nvPr/>
        </p:nvPicPr>
        <p:blipFill>
          <a:blip r:embed="rId1"/>
          <a:stretch/>
        </p:blipFill>
        <p:spPr>
          <a:xfrm>
            <a:off x="4762440" y="3156120"/>
            <a:ext cx="4225320" cy="1434240"/>
          </a:xfrm>
          <a:prstGeom prst="rect">
            <a:avLst/>
          </a:prstGeom>
          <a:ln>
            <a:noFill/>
          </a:ln>
        </p:spPr>
      </p:pic>
      <p:sp>
        <p:nvSpPr>
          <p:cNvPr id="336" name="CustomShape 102"/>
          <p:cNvSpPr/>
          <p:nvPr/>
        </p:nvSpPr>
        <p:spPr>
          <a:xfrm>
            <a:off x="304920" y="4846680"/>
            <a:ext cx="883836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Training data 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training cases, examples, instances, or records</a:t>
            </a:r>
            <a:endParaRPr b="0" lang="en-GB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Variables 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inputs, predictors, features, explanatory variables, or independent variables </a:t>
            </a:r>
            <a:endParaRPr b="0" lang="en-GB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Targets 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response, outcome, or dependent variable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0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17880" y="30420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Regression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317880" y="4562640"/>
            <a:ext cx="43570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To obtain prediction estimates, the logit equation is solved for </a:t>
            </a:r>
            <a:r>
              <a:rPr b="1" i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Arial Narrow"/>
                <a:ea typeface="DejaVu Sans"/>
              </a:rPr>
              <a:t>The logistic function is simply the inverse of the logit function.  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39" name="Picture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004000" y="1326960"/>
            <a:ext cx="2984760" cy="3335040"/>
          </a:xfrm>
          <a:prstGeom prst="rect">
            <a:avLst/>
          </a:prstGeom>
          <a:ln>
            <a:noFill/>
          </a:ln>
        </p:spPr>
      </p:pic>
      <p:pic>
        <p:nvPicPr>
          <p:cNvPr id="340" name="Picture 7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9640" y="1412640"/>
            <a:ext cx="4100760" cy="250884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4487760" y="2159640"/>
            <a:ext cx="359280" cy="791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3" descr="Screen Shot 2015-07-25 at 02.10.18.png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21520" y="4662720"/>
            <a:ext cx="2698920" cy="149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Guest Account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05640" y="1556640"/>
            <a:ext cx="853236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user guest account details are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Username: ai-datasci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Password: Pyth0n1c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There is no home folder attached to the account. Users will have to save their work on their personal flash drives.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Python workbooks can be found at 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https://github.com/bfromson/bbkaids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6789291-D116-4A92-A3BD-44B2B97F96CB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17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05640" y="3645000"/>
            <a:ext cx="853236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Paul Yoo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05640" y="1700640"/>
            <a:ext cx="853236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2f444e"/>
                </a:solidFill>
                <a:latin typeface="Arial"/>
                <a:ea typeface="Arial"/>
              </a:rPr>
              <a:t>AI and Data Science Bootcamp (Day 2)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305640" y="4725000"/>
            <a:ext cx="404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Dept. CSIS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Birkbeck College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University of London, UK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CF49AF9-5E2B-4F34-A7DB-D6CBBE76A516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17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Schedule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05640" y="1556640"/>
            <a:ext cx="853236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0000"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1 (90 mins)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Real-life Scenario - Smart Grid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Regressions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 (BF): jupyter lab intro, vector manipulation in python and numpy, regression and logistic regression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2 (90 mins)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Neural Network (MLP)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 (BF): simple neural net, tensorflow/keras specification of a model, simple problem to solve ?mnist using dense layers only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3 (90 mins) by BF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 Challenges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Lab: intro to convolutions, develop to CNN, mnist using CNN - discuss complex network and problems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540DC2D-E077-4B94-98F8-FD089C59EB15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19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Myself…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305640" y="1724040"/>
            <a:ext cx="8532360" cy="39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Deputy Director for Birkbeck Institute for Data Analytics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Chair for BIDA Threat Intelligence Lab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Visiting Professor at USyd, KAIST and EBTIC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Assoc. Editor for </a:t>
            </a:r>
            <a:endParaRPr b="0" lang="en-GB" sz="2000" spc="-1" strike="noStrike">
              <a:latin typeface="Arial"/>
            </a:endParaRPr>
          </a:p>
          <a:p>
            <a:pPr lvl="1" marL="514440" indent="-17064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ACM Computing Surveys</a:t>
            </a:r>
            <a:endParaRPr b="0" lang="en-GB" sz="2000" spc="-1" strike="noStrike">
              <a:latin typeface="Arial"/>
            </a:endParaRPr>
          </a:p>
          <a:p>
            <a:pPr lvl="1" marL="514440" indent="-17064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IEEE Transactions on Sustainable Computing </a:t>
            </a:r>
            <a:endParaRPr b="0" lang="en-GB" sz="2000" spc="-1" strike="noStrike">
              <a:latin typeface="Arial"/>
            </a:endParaRPr>
          </a:p>
          <a:p>
            <a:pPr lvl="1" marL="514440" indent="-170640">
              <a:lnSpc>
                <a:spcPct val="10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IEEE Access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481BDF7-8DCF-4FDA-BD9D-A38B17C31622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178" name="Picture 5" descr="Screen Shot 2014-05-28 at 10.18.25 AM.png"/>
          <p:cNvPicPr/>
          <p:nvPr/>
        </p:nvPicPr>
        <p:blipFill>
          <a:blip r:embed="rId1"/>
          <a:stretch/>
        </p:blipFill>
        <p:spPr>
          <a:xfrm>
            <a:off x="0" y="4983480"/>
            <a:ext cx="9143280" cy="190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17880" y="30420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Regression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317880" y="4562640"/>
            <a:ext cx="43570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To obtain prediction estimates, the logit equation is solved for </a:t>
            </a:r>
            <a:r>
              <a:rPr b="1" i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70c0"/>
                </a:solidFill>
                <a:latin typeface="Arial Narrow"/>
                <a:ea typeface="DejaVu Sans"/>
              </a:rPr>
              <a:t>The logistic function is simply the inverse of the logit function.  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355" name="Picture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004000" y="1326960"/>
            <a:ext cx="2984760" cy="3335040"/>
          </a:xfrm>
          <a:prstGeom prst="rect">
            <a:avLst/>
          </a:prstGeom>
          <a:ln>
            <a:noFill/>
          </a:ln>
        </p:spPr>
      </p:pic>
      <p:pic>
        <p:nvPicPr>
          <p:cNvPr id="356" name="Picture 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9640" y="1412640"/>
            <a:ext cx="4100760" cy="2508840"/>
          </a:xfrm>
          <a:prstGeom prst="rect">
            <a:avLst/>
          </a:prstGeom>
          <a:ln>
            <a:noFill/>
          </a:ln>
        </p:spPr>
      </p:pic>
      <p:sp>
        <p:nvSpPr>
          <p:cNvPr id="357" name="CustomShape 3"/>
          <p:cNvSpPr/>
          <p:nvPr/>
        </p:nvSpPr>
        <p:spPr>
          <a:xfrm>
            <a:off x="4487760" y="2159640"/>
            <a:ext cx="359280" cy="791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8" name="Picture 3" descr="Screen Shot 2015-07-25 at 02.10.18.pn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321520" y="4662720"/>
            <a:ext cx="2698920" cy="149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308160" y="1330200"/>
            <a:ext cx="6786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2f444e"/>
                </a:solidFill>
                <a:latin typeface="Arial"/>
                <a:ea typeface="Arial"/>
              </a:rPr>
              <a:t>Neural networks can be seen as natural extension of our initial linear regression example.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Neural Network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F4DE077-025E-4DF6-96C1-F9F8FC8E793D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362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1920" y="2382120"/>
            <a:ext cx="5553000" cy="3062160"/>
          </a:xfrm>
          <a:prstGeom prst="rect">
            <a:avLst/>
          </a:prstGeom>
          <a:ln>
            <a:noFill/>
          </a:ln>
        </p:spPr>
      </p:pic>
      <p:pic>
        <p:nvPicPr>
          <p:cNvPr id="363" name="Picture 6" descr=""/>
          <p:cNvPicPr/>
          <p:nvPr/>
        </p:nvPicPr>
        <p:blipFill>
          <a:blip r:embed="rId3"/>
          <a:stretch/>
        </p:blipFill>
        <p:spPr>
          <a:xfrm>
            <a:off x="6012000" y="1670760"/>
            <a:ext cx="2854440" cy="1829520"/>
          </a:xfrm>
          <a:prstGeom prst="rect">
            <a:avLst/>
          </a:prstGeom>
          <a:ln>
            <a:noFill/>
          </a:ln>
        </p:spPr>
      </p:pic>
      <p:pic>
        <p:nvPicPr>
          <p:cNvPr id="364" name="Picture 7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18920" y="3572640"/>
            <a:ext cx="2640960" cy="252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05280" y="1101600"/>
            <a:ext cx="7722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2f444e"/>
                </a:solidFill>
                <a:latin typeface="Arial"/>
                <a:ea typeface="Arial"/>
              </a:rPr>
              <a:t>Unlike neural networks, RNNs can use their internal state (memory) to process sequences of inputs.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05640" y="25488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RNN and Sequential Data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8A13366-FA2D-47CF-8807-F8CE7E9A72C6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368" name="Picture 5" descr=""/>
          <p:cNvPicPr/>
          <p:nvPr/>
        </p:nvPicPr>
        <p:blipFill>
          <a:blip r:embed="rId1"/>
          <a:stretch/>
        </p:blipFill>
        <p:spPr>
          <a:xfrm>
            <a:off x="1495800" y="2819160"/>
            <a:ext cx="5651280" cy="1484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369" name="Formula 4"/>
              <p:cNvSpPr txBox="1"/>
              <p:nvPr/>
            </p:nvSpPr>
            <p:spPr>
              <a:xfrm>
                <a:off x="305640" y="4412160"/>
                <a:ext cx="284400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𝐴</m:t>
                    </m:r>
                    <m:r>
                      <m:t xml:space="preserve">=</m:t>
                    </m:r>
                    <m:r>
                      <m:t xml:space="preserve">𝑎𝑐h𝑢𝑛𝑘𝑜𝑓𝑛𝑒𝑢𝑟𝑎𝑙𝑛𝑒𝑡𝑤𝑜𝑟𝑘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70" name="CustomShape 5"/>
          <p:cNvSpPr/>
          <p:nvPr/>
        </p:nvSpPr>
        <p:spPr>
          <a:xfrm>
            <a:off x="3490920" y="4412160"/>
            <a:ext cx="40140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333333"/>
                </a:solidFill>
                <a:latin typeface="CMS"/>
                <a:ea typeface="DejaVu Sans"/>
              </a:rPr>
              <a:t>An unrolled recurrent neural network.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861120" y="4943880"/>
            <a:ext cx="7421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edium-content-serif-font"/>
                <a:ea typeface="DejaVu Sans"/>
              </a:rPr>
              <a:t>The  and  is the input for the next step.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edium-content-serif-font"/>
                <a:ea typeface="DejaVu Sans"/>
              </a:rPr>
              <a:t>Similarly,  from the next is the input with  for the next step and so on. </a:t>
            </a:r>
            <a:endParaRPr b="0" lang="en-GB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medium-content-serif-font"/>
                <a:ea typeface="DejaVu Sans"/>
              </a:rPr>
              <a:t>This way, it keeps remembering the context while training.</a:t>
            </a:r>
            <a:endParaRPr b="0" lang="en-GB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2" name="Formula 7"/>
              <p:cNvSpPr txBox="1"/>
              <p:nvPr/>
            </p:nvSpPr>
            <p:spPr>
              <a:xfrm>
                <a:off x="1691640" y="2217600"/>
                <a:ext cx="204228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h</m:t>
                        </m:r>
                      </m:e>
                      <m:sub>
                        <m:r>
                          <m:t xml:space="preserve">𝑡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𝑤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h</m:t>
                            </m:r>
                          </m:e>
                          <m:sub>
                            <m:r>
                              <m:t xml:space="preserve">𝑡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𝑡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73" name="CustomShape 8"/>
          <p:cNvSpPr/>
          <p:nvPr/>
        </p:nvSpPr>
        <p:spPr>
          <a:xfrm>
            <a:off x="1691640" y="2257200"/>
            <a:ext cx="287280" cy="307080"/>
          </a:xfrm>
          <a:prstGeom prst="rect">
            <a:avLst/>
          </a:prstGeom>
          <a:noFill/>
          <a:ln w="19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9"/>
          <p:cNvSpPr/>
          <p:nvPr/>
        </p:nvSpPr>
        <p:spPr>
          <a:xfrm>
            <a:off x="2278800" y="2257200"/>
            <a:ext cx="287280" cy="307080"/>
          </a:xfrm>
          <a:prstGeom prst="rect">
            <a:avLst/>
          </a:prstGeom>
          <a:noFill/>
          <a:ln w="1908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0"/>
          <p:cNvSpPr/>
          <p:nvPr/>
        </p:nvSpPr>
        <p:spPr>
          <a:xfrm>
            <a:off x="2662560" y="2257200"/>
            <a:ext cx="497880" cy="307080"/>
          </a:xfrm>
          <a:prstGeom prst="rect">
            <a:avLst/>
          </a:prstGeom>
          <a:noFill/>
          <a:ln w="1908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11"/>
          <p:cNvSpPr/>
          <p:nvPr/>
        </p:nvSpPr>
        <p:spPr>
          <a:xfrm>
            <a:off x="3256920" y="2257200"/>
            <a:ext cx="304920" cy="307080"/>
          </a:xfrm>
          <a:prstGeom prst="rect">
            <a:avLst/>
          </a:prstGeom>
          <a:noFill/>
          <a:ln w="1908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77" name="Formula 12"/>
              <p:cNvSpPr txBox="1"/>
              <p:nvPr/>
            </p:nvSpPr>
            <p:spPr>
              <a:xfrm>
                <a:off x="4207680" y="2217600"/>
                <a:ext cx="333036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h</m:t>
                        </m:r>
                      </m:e>
                      <m:sub>
                        <m:r>
                          <m:t xml:space="preserve">𝑡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𝑡𝑎𝑛h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𝑊</m:t>
                            </m:r>
                          </m:e>
                          <m:sub>
                            <m:r>
                              <m:t xml:space="preserve">hh</m:t>
                            </m:r>
                          </m:sub>
                        </m:sSub>
                        <m:sSub>
                          <m:e>
                            <m:r>
                              <m:t xml:space="preserve">h</m:t>
                            </m:r>
                          </m:e>
                          <m:sub>
                            <m:r>
                              <m:t xml:space="preserve">𝑡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𝑊</m:t>
                            </m:r>
                          </m:e>
                          <m:sub>
                            <m:r>
                              <m:t xml:space="preserve">𝑥h</m:t>
                            </m:r>
                          </m:sub>
                        </m:sSub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𝑡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78" name="Formula 13"/>
              <p:cNvSpPr txBox="1"/>
              <p:nvPr/>
            </p:nvSpPr>
            <p:spPr>
              <a:xfrm>
                <a:off x="4210200" y="1830600"/>
                <a:ext cx="1205640" cy="298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𝑦</m:t>
                        </m:r>
                      </m:e>
                      <m:sub>
                        <m:r>
                          <m:t xml:space="preserve">𝑡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𝑊</m:t>
                        </m:r>
                      </m:e>
                      <m:sub>
                        <m:r>
                          <m:t xml:space="preserve">h𝑦</m:t>
                        </m:r>
                      </m:sub>
                    </m:sSub>
                    <m:sSub>
                      <m:e>
                        <m:r>
                          <m:t xml:space="preserve">h</m:t>
                        </m:r>
                      </m:e>
                      <m:sub>
                        <m:r>
                          <m:t xml:space="preserve">𝑡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79" name="CustomShape 14"/>
          <p:cNvSpPr/>
          <p:nvPr/>
        </p:nvSpPr>
        <p:spPr>
          <a:xfrm>
            <a:off x="3863160" y="2201400"/>
            <a:ext cx="215280" cy="3949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5"/>
          <p:cNvSpPr/>
          <p:nvPr/>
        </p:nvSpPr>
        <p:spPr>
          <a:xfrm>
            <a:off x="1663920" y="6021360"/>
            <a:ext cx="56854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** the same function and the same set of parameters  are used at every time step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381" name="Picture 1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484400" y="3394440"/>
            <a:ext cx="1086840" cy="1343520"/>
          </a:xfrm>
          <a:prstGeom prst="rect">
            <a:avLst/>
          </a:prstGeom>
          <a:ln>
            <a:noFill/>
          </a:ln>
        </p:spPr>
      </p:pic>
      <p:sp>
        <p:nvSpPr>
          <p:cNvPr id="382" name="CustomShape 16"/>
          <p:cNvSpPr/>
          <p:nvPr/>
        </p:nvSpPr>
        <p:spPr>
          <a:xfrm>
            <a:off x="7008840" y="3079440"/>
            <a:ext cx="658800" cy="306720"/>
          </a:xfrm>
          <a:prstGeom prst="curvedDownArrow">
            <a:avLst>
              <a:gd name="adj1" fmla="val 25000"/>
              <a:gd name="adj2" fmla="val 50001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RNN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continued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05640" y="4408920"/>
            <a:ext cx="8532360" cy="15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This arrow means that </a:t>
            </a:r>
            <a:r>
              <a:rPr b="0" i="1" lang="en-GB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long-term information</a:t>
            </a:r>
            <a:r>
              <a:rPr b="0" i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has to sequentially travel through all cells before getting to the current processing cell. 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This means it can be easily corrupted by being multiplied many time by small numbers &lt; 0. This is the cause of </a:t>
            </a:r>
            <a:r>
              <a:rPr b="0" lang="en-GB" sz="20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vanishing gradients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08BF2466-1BF2-4ECA-82AF-9B13D8F4970C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386" name="Picture 1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518480"/>
            <a:ext cx="9143280" cy="2413800"/>
          </a:xfrm>
          <a:prstGeom prst="rect">
            <a:avLst/>
          </a:prstGeom>
          <a:ln>
            <a:noFill/>
          </a:ln>
        </p:spPr>
      </p:pic>
      <p:sp>
        <p:nvSpPr>
          <p:cNvPr id="387" name="CustomShape 4"/>
          <p:cNvSpPr/>
          <p:nvPr/>
        </p:nvSpPr>
        <p:spPr>
          <a:xfrm>
            <a:off x="1673640" y="3794400"/>
            <a:ext cx="5796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222635"/>
                </a:solidFill>
                <a:latin typeface="Cambria"/>
                <a:ea typeface="DejaVu Sans"/>
              </a:rPr>
              <a:t>Vanishing gradient: Where the contribution from the earlier steps becomes insignificant.</a:t>
            </a:r>
            <a:endParaRPr b="0" lang="en-GB" sz="1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88" name="Formula 5"/>
              <p:cNvSpPr txBox="1"/>
              <p:nvPr/>
            </p:nvSpPr>
            <p:spPr>
              <a:xfrm>
                <a:off x="3276000" y="871920"/>
                <a:ext cx="2277360" cy="617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𝑊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→</m:t>
                    </m:r>
                    <m:d>
                      <m:dPr>
                        <m:begChr m:val="{"/>
                        <m:endChr m:val=""/>
                      </m:dPr>
                      <m:e>
                        <m:m>
                          <m:mr>
                            <m:e>
                              <m:r>
                                <m:t xml:space="preserve">∞</m:t>
                              </m:r>
                              <m:r>
                                <m:t xml:space="preserve">;</m:t>
                              </m:r>
                            </m:e>
                            <m:e>
                              <m:r>
                                <m:t xml:space="preserve">𝑊</m:t>
                              </m:r>
                              <m:r>
                                <m:t xml:space="preserve">&gt;</m:t>
                              </m:r>
                              <m:r>
                                <m:t xml:space="preserve">1</m:t>
                              </m:r>
                            </m:e>
                          </m:mr>
                          <m:mr>
                            <m:e>
                              <m:r>
                                <m:t xml:space="preserve">0</m:t>
                              </m:r>
                              <m:r>
                                <m:t xml:space="preserve">;</m:t>
                              </m:r>
                            </m:e>
                            <m:e>
                              <m:r>
                                <m:t xml:space="preserve">𝑊</m:t>
                              </m:r>
                              <m:r>
                                <m:t xml:space="preserve">&lt;</m:t>
                              </m:r>
                              <m:r>
                                <m:t xml:space="preserve">1</m:t>
                              </m:r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89" name="Formula 6"/>
              <p:cNvSpPr txBox="1"/>
              <p:nvPr/>
            </p:nvSpPr>
            <p:spPr>
              <a:xfrm>
                <a:off x="3276000" y="253080"/>
                <a:ext cx="1127520" cy="27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𝑊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90" name="Formula 7"/>
              <p:cNvSpPr txBox="1"/>
              <p:nvPr/>
            </p:nvSpPr>
            <p:spPr>
              <a:xfrm>
                <a:off x="8837280" y="3725280"/>
                <a:ext cx="306000" cy="27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𝑛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91" name="Formula 8"/>
              <p:cNvSpPr txBox="1"/>
              <p:nvPr/>
            </p:nvSpPr>
            <p:spPr>
              <a:xfrm>
                <a:off x="1043640" y="3725280"/>
                <a:ext cx="291960" cy="27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92" name="Formula 9"/>
              <p:cNvSpPr txBox="1"/>
              <p:nvPr/>
            </p:nvSpPr>
            <p:spPr>
              <a:xfrm>
                <a:off x="5209200" y="116640"/>
                <a:ext cx="1018440" cy="27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,</m:t>
                    </m:r>
                    <m:r>
                      <m:t xml:space="preserve">𝑊</m:t>
                    </m:r>
                    <m:r>
                      <m:t xml:space="preserve">∈</m:t>
                    </m:r>
                    <m:r>
                      <m:t xml:space="preserve">ℝ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93" name="Formula 10"/>
              <p:cNvSpPr txBox="1"/>
              <p:nvPr/>
            </p:nvSpPr>
            <p:spPr>
              <a:xfrm>
                <a:off x="5641200" y="404640"/>
                <a:ext cx="930240" cy="27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𝑖</m:t>
                    </m:r>
                    <m:r>
                      <m:t xml:space="preserve">∈</m:t>
                    </m:r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0</m:t>
                        </m:r>
                        <m:r>
                          <m:t xml:space="preserve">,</m:t>
                        </m:r>
                        <m:r>
                          <m:t xml:space="preserve">𝑛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94" name="CustomShape 11"/>
          <p:cNvSpPr/>
          <p:nvPr/>
        </p:nvSpPr>
        <p:spPr>
          <a:xfrm>
            <a:off x="6660360" y="253080"/>
            <a:ext cx="215280" cy="3387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395" name="Formula 12"/>
              <p:cNvSpPr txBox="1"/>
              <p:nvPr/>
            </p:nvSpPr>
            <p:spPr>
              <a:xfrm>
                <a:off x="7045200" y="116640"/>
                <a:ext cx="817560" cy="27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r>
                      <m:t xml:space="preserve">∈</m:t>
                    </m:r>
                    <m:r>
                      <m:t xml:space="preserve">ℝ</m:t>
                    </m:r>
                    <m:r>
                      <m:t xml:space="preserve">𝐷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6" name="CustomShape 13"/>
          <p:cNvSpPr/>
          <p:nvPr/>
        </p:nvSpPr>
        <p:spPr>
          <a:xfrm>
            <a:off x="7449120" y="423000"/>
            <a:ext cx="16380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xD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05640" y="952560"/>
            <a:ext cx="779400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DejaVu Sans"/>
              </a:rPr>
              <a:t>LSTM is the most commonly used Gated RNN, capable of learning long-term dependencies.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305640" y="304560"/>
            <a:ext cx="736200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DejaVu Sans"/>
              </a:rPr>
              <a:t>Gated RNN 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99" name="Picture 6" descr="A close up of text on a black background&#10;&#10;Description automatically generated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124640" y="1832400"/>
            <a:ext cx="6893640" cy="31924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305640" y="5229360"/>
            <a:ext cx="853236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regulates the amount of information the network remembers over time. </a:t>
            </a:r>
            <a:endParaRPr b="0" lang="en-GB" sz="16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LSTM adds another connection from every cell called , the cell state. 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05640" y="15177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AlphaZero taught itself to play three different games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Google DeepMind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2BBD045-7970-4F18-AFE1-1496EE63AA87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24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04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44000" y="2493000"/>
            <a:ext cx="4418640" cy="2735640"/>
          </a:xfrm>
          <a:prstGeom prst="rect">
            <a:avLst/>
          </a:prstGeom>
          <a:ln>
            <a:noFill/>
          </a:ln>
        </p:spPr>
      </p:pic>
      <p:sp>
        <p:nvSpPr>
          <p:cNvPr id="405" name="CustomShape 4"/>
          <p:cNvSpPr/>
          <p:nvPr/>
        </p:nvSpPr>
        <p:spPr>
          <a:xfrm>
            <a:off x="899640" y="6032160"/>
            <a:ext cx="75600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[Source] https://deepmind.com/blog/alphazero-shedding-new-light-grand-games-chess-shogi-and-go/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406" name="Picture 3" descr=""/>
          <p:cNvPicPr/>
          <p:nvPr/>
        </p:nvPicPr>
        <p:blipFill>
          <a:blip r:embed="rId3"/>
          <a:stretch/>
        </p:blipFill>
        <p:spPr>
          <a:xfrm>
            <a:off x="395640" y="2493000"/>
            <a:ext cx="4103640" cy="2735640"/>
          </a:xfrm>
          <a:prstGeom prst="rect">
            <a:avLst/>
          </a:prstGeom>
          <a:ln>
            <a:noFill/>
          </a:ln>
        </p:spPr>
      </p:pic>
      <p:sp>
        <p:nvSpPr>
          <p:cNvPr id="407" name="CustomShape 5"/>
          <p:cNvSpPr/>
          <p:nvPr/>
        </p:nvSpPr>
        <p:spPr>
          <a:xfrm>
            <a:off x="1552320" y="5279040"/>
            <a:ext cx="17899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inux Libertine"/>
                <a:ea typeface="DejaVu Sans"/>
              </a:rPr>
              <a:t>AlphaGo Vs Lee Sedol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08" name="CustomShape 6"/>
          <p:cNvSpPr/>
          <p:nvPr/>
        </p:nvSpPr>
        <p:spPr>
          <a:xfrm>
            <a:off x="6362280" y="5279040"/>
            <a:ext cx="982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Linux Libertine"/>
                <a:ea typeface="DejaVu Sans"/>
              </a:rPr>
              <a:t>AlphaZero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05640" y="1517760"/>
            <a:ext cx="853236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“</a:t>
            </a:r>
            <a:r>
              <a:rPr b="1" i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Reinforcement learning is concerned with the problem of finding suitable actions to take in a given situation in order to maximize a reward.”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Google DeepMind </a:t>
            </a:r>
            <a:r>
              <a:rPr b="1" lang="en-US" sz="1600" spc="-1" strike="noStrike">
                <a:solidFill>
                  <a:srgbClr val="2f444e"/>
                </a:solidFill>
                <a:latin typeface="Arial"/>
                <a:ea typeface="Arial"/>
              </a:rPr>
              <a:t>continues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2C951D8-4507-4521-9B7E-B7ED81F97FBC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12" name="Picture 6" descr=""/>
          <p:cNvPicPr/>
          <p:nvPr/>
        </p:nvPicPr>
        <p:blipFill>
          <a:blip r:embed="rId1"/>
          <a:stretch/>
        </p:blipFill>
        <p:spPr>
          <a:xfrm>
            <a:off x="1187640" y="3285000"/>
            <a:ext cx="3995280" cy="1997280"/>
          </a:xfrm>
          <a:prstGeom prst="rect">
            <a:avLst/>
          </a:prstGeom>
          <a:ln>
            <a:noFill/>
          </a:ln>
        </p:spPr>
      </p:pic>
      <p:sp>
        <p:nvSpPr>
          <p:cNvPr id="413" name="CustomShape 4"/>
          <p:cNvSpPr/>
          <p:nvPr/>
        </p:nvSpPr>
        <p:spPr>
          <a:xfrm>
            <a:off x="2628360" y="5304240"/>
            <a:ext cx="11134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Input image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14" name="CustomShape 5"/>
          <p:cNvSpPr/>
          <p:nvPr/>
        </p:nvSpPr>
        <p:spPr>
          <a:xfrm>
            <a:off x="5296680" y="3512160"/>
            <a:ext cx="210960" cy="431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6"/>
          <p:cNvSpPr/>
          <p:nvPr/>
        </p:nvSpPr>
        <p:spPr>
          <a:xfrm>
            <a:off x="5296680" y="4082760"/>
            <a:ext cx="210960" cy="431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7"/>
          <p:cNvSpPr/>
          <p:nvPr/>
        </p:nvSpPr>
        <p:spPr>
          <a:xfrm>
            <a:off x="5296680" y="4653000"/>
            <a:ext cx="210960" cy="4312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8"/>
          <p:cNvSpPr/>
          <p:nvPr/>
        </p:nvSpPr>
        <p:spPr>
          <a:xfrm rot="5400000">
            <a:off x="4867920" y="3941640"/>
            <a:ext cx="1997280" cy="6836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DejaVu Sans"/>
              </a:rPr>
              <a:t>(convolutional) neural network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050" spc="-1" strike="noStrike">
              <a:latin typeface="Arial"/>
            </a:endParaRPr>
          </a:p>
        </p:txBody>
      </p:sp>
      <p:sp>
        <p:nvSpPr>
          <p:cNvPr id="418" name="CustomShape 9"/>
          <p:cNvSpPr/>
          <p:nvPr/>
        </p:nvSpPr>
        <p:spPr>
          <a:xfrm>
            <a:off x="7020360" y="3391920"/>
            <a:ext cx="791280" cy="81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Run?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9" name="CustomShape 10"/>
          <p:cNvSpPr/>
          <p:nvPr/>
        </p:nvSpPr>
        <p:spPr>
          <a:xfrm>
            <a:off x="7020360" y="4272840"/>
            <a:ext cx="791280" cy="8118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latin typeface="Arial"/>
                <a:ea typeface="DejaVu Sans"/>
              </a:rPr>
              <a:t>Jump</a:t>
            </a:r>
            <a:endParaRPr b="0" lang="en-GB" sz="10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ffffff"/>
                </a:solidFill>
                <a:latin typeface="Arial"/>
                <a:ea typeface="DejaVu Sans"/>
              </a:rPr>
              <a:t>?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20" name="CustomShape 11"/>
          <p:cNvSpPr/>
          <p:nvPr/>
        </p:nvSpPr>
        <p:spPr>
          <a:xfrm>
            <a:off x="6208560" y="3691800"/>
            <a:ext cx="811080" cy="98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12"/>
          <p:cNvSpPr/>
          <p:nvPr/>
        </p:nvSpPr>
        <p:spPr>
          <a:xfrm>
            <a:off x="6208560" y="4284000"/>
            <a:ext cx="811080" cy="39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3"/>
          <p:cNvSpPr/>
          <p:nvPr/>
        </p:nvSpPr>
        <p:spPr>
          <a:xfrm flipV="1">
            <a:off x="6208560" y="4678200"/>
            <a:ext cx="811080" cy="7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14"/>
          <p:cNvSpPr/>
          <p:nvPr/>
        </p:nvSpPr>
        <p:spPr>
          <a:xfrm flipV="1">
            <a:off x="6208560" y="3797280"/>
            <a:ext cx="811080" cy="96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15"/>
          <p:cNvSpPr/>
          <p:nvPr/>
        </p:nvSpPr>
        <p:spPr>
          <a:xfrm flipV="1">
            <a:off x="6208560" y="3797280"/>
            <a:ext cx="811080" cy="4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16"/>
          <p:cNvSpPr/>
          <p:nvPr/>
        </p:nvSpPr>
        <p:spPr>
          <a:xfrm>
            <a:off x="6208560" y="3691800"/>
            <a:ext cx="811080" cy="1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5597d3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17"/>
          <p:cNvSpPr/>
          <p:nvPr/>
        </p:nvSpPr>
        <p:spPr>
          <a:xfrm>
            <a:off x="6674760" y="5304240"/>
            <a:ext cx="1482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Possible Actions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305640" y="15177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Could a tool like </a:t>
            </a:r>
            <a:r>
              <a:rPr b="1" i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AlphaZero</a:t>
            </a: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, based on reinforcement learning who no prior input apart from rules of game, ‘capture’ </a:t>
            </a:r>
            <a:r>
              <a:rPr b="1" lang="en-GB" sz="2000" spc="-1" strike="noStrike">
                <a:solidFill>
                  <a:srgbClr val="2f444e"/>
                </a:solidFill>
                <a:latin typeface="Arial"/>
                <a:ea typeface="Arial"/>
              </a:rPr>
              <a:t>energy supply and demand feature? ‘choose’ behaviour to optimise power flow?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Google DeepMind </a:t>
            </a:r>
            <a:r>
              <a:rPr b="1" lang="en-US" sz="1600" spc="-1" strike="noStrike">
                <a:solidFill>
                  <a:srgbClr val="2f444e"/>
                </a:solidFill>
                <a:latin typeface="Arial"/>
                <a:ea typeface="Arial"/>
              </a:rPr>
              <a:t>continued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BBD5155-FD54-4945-BAA3-56FFDA3D1003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30" name="Picture 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801320" y="2884320"/>
            <a:ext cx="4252680" cy="1940040"/>
          </a:xfrm>
          <a:prstGeom prst="rect">
            <a:avLst/>
          </a:prstGeom>
          <a:ln>
            <a:noFill/>
          </a:ln>
        </p:spPr>
      </p:pic>
      <p:pic>
        <p:nvPicPr>
          <p:cNvPr id="431" name="Picture 9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560" y="2913120"/>
            <a:ext cx="4442400" cy="20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05640" y="15177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Modify the code to use separate train and test subsets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Exercise 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643B36C9-C078-4DCB-AE90-76483AC84F79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305640" y="3645000"/>
            <a:ext cx="853236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Bernard Fromson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05640" y="1700640"/>
            <a:ext cx="853236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2f444e"/>
                </a:solidFill>
                <a:latin typeface="Arial"/>
                <a:ea typeface="Arial"/>
              </a:rPr>
              <a:t>AI and Data Science Bootcamp (Day 3)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05640" y="4725000"/>
            <a:ext cx="404964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MRes Graduate,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Birkbeck College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University of London, UK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2B3B0E3-56C8-42C3-989A-227D15DCEAFE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Bernard Fromson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05640" y="1799280"/>
            <a:ext cx="8532360" cy="39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MRes in CS, Birkbeck, University of London (Distinction) 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BSc (1</a:t>
            </a:r>
            <a:r>
              <a:rPr b="0" lang="en-GB" sz="20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st</a:t>
            </a: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 in Med and CS), University of Cambridge 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Various work experiences in medicine, finance and computer science.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4C5F102-A58D-4C11-B65E-5BD0AF240ED6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182" name="Picture 1" descr=""/>
          <p:cNvPicPr/>
          <p:nvPr/>
        </p:nvPicPr>
        <p:blipFill>
          <a:blip r:embed="rId1"/>
          <a:stretch/>
        </p:blipFill>
        <p:spPr>
          <a:xfrm>
            <a:off x="0" y="4161600"/>
            <a:ext cx="4638960" cy="2976120"/>
          </a:xfrm>
          <a:prstGeom prst="rect">
            <a:avLst/>
          </a:prstGeom>
          <a:ln>
            <a:noFill/>
          </a:ln>
        </p:spPr>
      </p:pic>
      <p:pic>
        <p:nvPicPr>
          <p:cNvPr id="183" name="Picture 4" descr=""/>
          <p:cNvPicPr/>
          <p:nvPr/>
        </p:nvPicPr>
        <p:blipFill>
          <a:blip r:embed="rId2"/>
          <a:stretch/>
        </p:blipFill>
        <p:spPr>
          <a:xfrm>
            <a:off x="4572000" y="4161600"/>
            <a:ext cx="4571640" cy="304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51280" y="23043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We all use convolutions almost every day!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Every time you apply a filter to a picture its a convolution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Convolutional Neural Networks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EB8D50B-4323-42D3-9057-7D84AAA6BFC6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42" name="Picture 502" descr=""/>
          <p:cNvPicPr/>
          <p:nvPr/>
        </p:nvPicPr>
        <p:blipFill>
          <a:blip r:embed="rId1"/>
          <a:stretch/>
        </p:blipFill>
        <p:spPr>
          <a:xfrm>
            <a:off x="216000" y="2941200"/>
            <a:ext cx="1940760" cy="1306440"/>
          </a:xfrm>
          <a:prstGeom prst="rect">
            <a:avLst/>
          </a:prstGeom>
          <a:ln>
            <a:noFill/>
          </a:ln>
        </p:spPr>
      </p:pic>
      <p:pic>
        <p:nvPicPr>
          <p:cNvPr id="443" name="Picture 503" descr=""/>
          <p:cNvPicPr/>
          <p:nvPr/>
        </p:nvPicPr>
        <p:blipFill>
          <a:blip r:embed="rId2"/>
          <a:stretch/>
        </p:blipFill>
        <p:spPr>
          <a:xfrm>
            <a:off x="3384000" y="2808000"/>
            <a:ext cx="1557000" cy="1045440"/>
          </a:xfrm>
          <a:prstGeom prst="rect">
            <a:avLst/>
          </a:prstGeom>
          <a:ln>
            <a:noFill/>
          </a:ln>
        </p:spPr>
      </p:pic>
      <p:pic>
        <p:nvPicPr>
          <p:cNvPr id="444" name="Picture 504" descr=""/>
          <p:cNvPicPr/>
          <p:nvPr/>
        </p:nvPicPr>
        <p:blipFill>
          <a:blip r:embed="rId3"/>
          <a:stretch/>
        </p:blipFill>
        <p:spPr>
          <a:xfrm>
            <a:off x="3024000" y="5040000"/>
            <a:ext cx="1676160" cy="1150560"/>
          </a:xfrm>
          <a:prstGeom prst="rect">
            <a:avLst/>
          </a:prstGeom>
          <a:ln>
            <a:noFill/>
          </a:ln>
        </p:spPr>
      </p:pic>
      <p:pic>
        <p:nvPicPr>
          <p:cNvPr id="445" name="Picture 505" descr=""/>
          <p:cNvPicPr/>
          <p:nvPr/>
        </p:nvPicPr>
        <p:blipFill>
          <a:blip r:embed="rId4"/>
          <a:stretch/>
        </p:blipFill>
        <p:spPr>
          <a:xfrm>
            <a:off x="258120" y="4844160"/>
            <a:ext cx="1685520" cy="1131480"/>
          </a:xfrm>
          <a:prstGeom prst="rect">
            <a:avLst/>
          </a:prstGeom>
          <a:ln>
            <a:noFill/>
          </a:ln>
        </p:spPr>
      </p:pic>
      <p:pic>
        <p:nvPicPr>
          <p:cNvPr id="446" name="Picture 506" descr=""/>
          <p:cNvPicPr/>
          <p:nvPr/>
        </p:nvPicPr>
        <p:blipFill>
          <a:blip r:embed="rId5"/>
          <a:stretch/>
        </p:blipFill>
        <p:spPr>
          <a:xfrm>
            <a:off x="5384520" y="3384000"/>
            <a:ext cx="1815120" cy="1223640"/>
          </a:xfrm>
          <a:prstGeom prst="rect">
            <a:avLst/>
          </a:prstGeom>
          <a:ln>
            <a:noFill/>
          </a:ln>
        </p:spPr>
      </p:pic>
      <p:pic>
        <p:nvPicPr>
          <p:cNvPr id="447" name="Picture 507" descr=""/>
          <p:cNvPicPr/>
          <p:nvPr/>
        </p:nvPicPr>
        <p:blipFill>
          <a:blip r:embed="rId6"/>
          <a:stretch/>
        </p:blipFill>
        <p:spPr>
          <a:xfrm>
            <a:off x="5504400" y="4896000"/>
            <a:ext cx="1695240" cy="1141200"/>
          </a:xfrm>
          <a:prstGeom prst="rect">
            <a:avLst/>
          </a:prstGeom>
          <a:ln>
            <a:noFill/>
          </a:ln>
        </p:spPr>
      </p:pic>
      <p:sp>
        <p:nvSpPr>
          <p:cNvPr id="448" name="CustomShape 4"/>
          <p:cNvSpPr/>
          <p:nvPr/>
        </p:nvSpPr>
        <p:spPr>
          <a:xfrm>
            <a:off x="570240" y="4248000"/>
            <a:ext cx="11574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Original Image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49" name="Line 5"/>
          <p:cNvSpPr/>
          <p:nvPr/>
        </p:nvSpPr>
        <p:spPr>
          <a:xfrm flipV="1">
            <a:off x="2232000" y="3240000"/>
            <a:ext cx="1080000" cy="36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Line 6"/>
          <p:cNvSpPr/>
          <p:nvPr/>
        </p:nvSpPr>
        <p:spPr>
          <a:xfrm>
            <a:off x="2232000" y="3888000"/>
            <a:ext cx="3096000" cy="360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7"/>
          <p:cNvSpPr/>
          <p:nvPr/>
        </p:nvSpPr>
        <p:spPr>
          <a:xfrm flipH="1">
            <a:off x="1728000" y="4320000"/>
            <a:ext cx="216000" cy="504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Line 8"/>
          <p:cNvSpPr/>
          <p:nvPr/>
        </p:nvSpPr>
        <p:spPr>
          <a:xfrm>
            <a:off x="2160000" y="4248000"/>
            <a:ext cx="3240000" cy="648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Line 9"/>
          <p:cNvSpPr/>
          <p:nvPr/>
        </p:nvSpPr>
        <p:spPr>
          <a:xfrm>
            <a:off x="2160000" y="4392000"/>
            <a:ext cx="792000" cy="5760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0"/>
          <p:cNvSpPr/>
          <p:nvPr/>
        </p:nvSpPr>
        <p:spPr>
          <a:xfrm>
            <a:off x="2664000" y="3384000"/>
            <a:ext cx="6786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Blurred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55" name="CustomShape 11"/>
          <p:cNvSpPr/>
          <p:nvPr/>
        </p:nvSpPr>
        <p:spPr>
          <a:xfrm>
            <a:off x="5538240" y="4680000"/>
            <a:ext cx="8874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Embossed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56" name="CustomShape 12"/>
          <p:cNvSpPr/>
          <p:nvPr/>
        </p:nvSpPr>
        <p:spPr>
          <a:xfrm>
            <a:off x="3018240" y="4824000"/>
            <a:ext cx="13248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Horizontal Edges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57" name="CustomShape 13"/>
          <p:cNvSpPr/>
          <p:nvPr/>
        </p:nvSpPr>
        <p:spPr>
          <a:xfrm>
            <a:off x="576000" y="5976000"/>
            <a:ext cx="113904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Vertical Edges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58" name="CustomShape 14"/>
          <p:cNvSpPr/>
          <p:nvPr/>
        </p:nvSpPr>
        <p:spPr>
          <a:xfrm>
            <a:off x="4392000" y="3960000"/>
            <a:ext cx="9882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100" spc="-1" strike="noStrike">
                <a:solidFill>
                  <a:srgbClr val="000000"/>
                </a:solidFill>
                <a:latin typeface="Arial"/>
                <a:ea typeface="DejaVu Sans"/>
              </a:rPr>
              <a:t>Sharpenned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251280" y="15483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Multiply and image by a mask to extract features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What is a Convolution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7B35F7E-1E2C-4210-A377-430D83665C15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62" name="Picture 522" descr=""/>
          <p:cNvPicPr/>
          <p:nvPr/>
        </p:nvPicPr>
        <p:blipFill>
          <a:blip r:embed="rId1"/>
          <a:stretch/>
        </p:blipFill>
        <p:spPr>
          <a:xfrm>
            <a:off x="251280" y="1854000"/>
            <a:ext cx="5723640" cy="3761640"/>
          </a:xfrm>
          <a:prstGeom prst="rect">
            <a:avLst/>
          </a:prstGeom>
          <a:ln>
            <a:noFill/>
          </a:ln>
        </p:spPr>
      </p:pic>
      <p:sp>
        <p:nvSpPr>
          <p:cNvPr id="463" name="CustomShape 4"/>
          <p:cNvSpPr/>
          <p:nvPr/>
        </p:nvSpPr>
        <p:spPr>
          <a:xfrm>
            <a:off x="5616000" y="1944000"/>
            <a:ext cx="3311640" cy="28076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Padding and Skipping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Output image will be smaller than the input due to mask not having inputs at edges, overcome by padding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If mask is moved more than one pixel at a time a smaller image is produced due to skipping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251280" y="15483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Yesterday Paul introduced neural nets: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Convolutional Pre-processing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CBDD1B10-578D-4111-B640-9948E7F1AD69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67" name="Picture 527" descr=""/>
          <p:cNvPicPr/>
          <p:nvPr/>
        </p:nvPicPr>
        <p:blipFill>
          <a:blip r:embed="rId1"/>
          <a:srcRect l="0" t="38792" r="68558" b="5527"/>
          <a:stretch/>
        </p:blipFill>
        <p:spPr>
          <a:xfrm>
            <a:off x="612720" y="1728000"/>
            <a:ext cx="1769400" cy="1727640"/>
          </a:xfrm>
          <a:prstGeom prst="rect">
            <a:avLst/>
          </a:prstGeom>
          <a:ln>
            <a:noFill/>
          </a:ln>
        </p:spPr>
      </p:pic>
      <p:sp>
        <p:nvSpPr>
          <p:cNvPr id="468" name="CustomShape 4"/>
          <p:cNvSpPr/>
          <p:nvPr/>
        </p:nvSpPr>
        <p:spPr>
          <a:xfrm>
            <a:off x="3024000" y="1836000"/>
            <a:ext cx="590364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inputs to this network are arrays of features, X1 and X2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what if we start with an image as the input?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469" name="CustomShape 5"/>
          <p:cNvSpPr/>
          <p:nvPr/>
        </p:nvSpPr>
        <p:spPr>
          <a:xfrm>
            <a:off x="216000" y="3629880"/>
            <a:ext cx="8711640" cy="90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Each pixel of image as an input feature?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Or pre-process the image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216000" y="1800360"/>
            <a:ext cx="853236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Recognising hand written numbers – it’s the “Hello World” of image processing!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MNIST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D54F7D1-6690-4835-A30B-7D4B2988CF33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73" name="Picture 533" descr=""/>
          <p:cNvPicPr/>
          <p:nvPr/>
        </p:nvPicPr>
        <p:blipFill>
          <a:blip r:embed="rId1"/>
          <a:stretch/>
        </p:blipFill>
        <p:spPr>
          <a:xfrm>
            <a:off x="216000" y="2106360"/>
            <a:ext cx="2880360" cy="2861280"/>
          </a:xfrm>
          <a:prstGeom prst="rect">
            <a:avLst/>
          </a:prstGeom>
          <a:ln>
            <a:noFill/>
          </a:ln>
        </p:spPr>
      </p:pic>
      <p:sp>
        <p:nvSpPr>
          <p:cNvPr id="474" name="CustomShape 4"/>
          <p:cNvSpPr/>
          <p:nvPr/>
        </p:nvSpPr>
        <p:spPr>
          <a:xfrm>
            <a:off x="3096000" y="4320360"/>
            <a:ext cx="5039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Each number 28 * 28 black and white image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784 input features of pixels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But most are plain black, so it’s wasting inputs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2f444e"/>
                </a:solidFill>
                <a:latin typeface="Arial"/>
                <a:ea typeface="Arial"/>
              </a:rPr>
              <a:t>So instead let’s pre-process the images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Simple “Deep” Network - LeNet-5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DE8473D-0DAD-4EA2-B772-06DC9B698924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477" name="Picture 537" descr=""/>
          <p:cNvPicPr/>
          <p:nvPr/>
        </p:nvPicPr>
        <p:blipFill>
          <a:blip r:embed="rId1"/>
          <a:stretch/>
        </p:blipFill>
        <p:spPr>
          <a:xfrm>
            <a:off x="399960" y="1909800"/>
            <a:ext cx="5575680" cy="219384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360000" y="4824000"/>
            <a:ext cx="833832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convolutions to extract features, then pool them together for smaller images.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Repeat that process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Then flatten results into classical neural net 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79" name="Picture 539" descr=""/>
          <p:cNvPicPr/>
          <p:nvPr/>
        </p:nvPicPr>
        <p:blipFill>
          <a:blip r:embed="rId2"/>
          <a:stretch/>
        </p:blipFill>
        <p:spPr>
          <a:xfrm>
            <a:off x="6552000" y="1656000"/>
            <a:ext cx="1248480" cy="212076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>
            <a:off x="2495880" y="4176000"/>
            <a:ext cx="4703760" cy="2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000000"/>
                </a:solidFill>
                <a:latin typeface="Arial"/>
                <a:ea typeface="DejaVu Sans"/>
              </a:rPr>
              <a:t>LeNet-5 Architecture Diagram and Simplified Notation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Developments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DB7DA83C-6977-4659-837B-F04CACB6402A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32000" y="1512000"/>
            <a:ext cx="8351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LeNet5 was introduced by Yan LeCun et al in 1989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Then - SUN Sparc 10 workstation – 2 weeks to train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Now – GPU accelerators, Nvidia 2080 Ti – 20 seconds!!!!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More complex and deeper networks with skip connections to preserve gradients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84" name="Picture 544" descr=""/>
          <p:cNvPicPr/>
          <p:nvPr/>
        </p:nvPicPr>
        <p:blipFill>
          <a:blip r:embed="rId1"/>
          <a:stretch/>
        </p:blipFill>
        <p:spPr>
          <a:xfrm>
            <a:off x="534600" y="3337200"/>
            <a:ext cx="7557120" cy="204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Multi Label Image Recognition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33056816-AD53-4A62-B867-4FB63814BFF9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432000" y="1512000"/>
            <a:ext cx="8351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From recognising one handwritten letter to: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88" name="Picture 548" descr=""/>
          <p:cNvPicPr/>
          <p:nvPr/>
        </p:nvPicPr>
        <p:blipFill>
          <a:blip r:embed="rId1"/>
          <a:stretch/>
        </p:blipFill>
        <p:spPr>
          <a:xfrm>
            <a:off x="1094040" y="2121120"/>
            <a:ext cx="6609600" cy="234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Practical Implementation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7D6FF90D-AB00-4545-95B7-F47587BC78CB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1" name="CustomShape 3"/>
          <p:cNvSpPr/>
          <p:nvPr/>
        </p:nvSpPr>
        <p:spPr>
          <a:xfrm>
            <a:off x="432000" y="1512000"/>
            <a:ext cx="8351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Tensorflow and Keras now give us a high level language where a model can be easily specified.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LeNet5 can be coded in 10 lines (2 of which are dropouts) 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 = keras.Sequential()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model.add(Conv2D(32, kernel_size=(5, 5), strides=(1, 1), padding='same',activation='relu', input_shape=input_shape))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model.add(MaxPooling2D(pool_size=(2, 2), strides=(2, 2)))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model.add(Conv2D(64, (5, 5), activation='relu', padding='same'))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model.add(MaxPooling2D(pool_size=(2, 2)))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model.add(Dropout(0.25))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model.add(Flatten())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model.add(Dense(1000, activation='relu'))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model.add(Dropout(0.5))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    </a:t>
            </a:r>
            <a:r>
              <a:rPr b="0" i="1" lang="en-US" sz="1050" spc="-1" strike="noStrike">
                <a:solidFill>
                  <a:srgbClr val="2f444e"/>
                </a:solidFill>
                <a:latin typeface="Arial"/>
                <a:ea typeface="Arial"/>
              </a:rPr>
              <a:t>model.add(Dense(num_classes, activation='softmax')) 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CNN – Transfer Learning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5F210EC-E8BC-4449-8DF0-2D528534F890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432000" y="1512000"/>
            <a:ext cx="8351640" cy="28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Take a complex model that has been trained on a standard dataset and preserve its weights but just add an extra trainable layer to train for another dataset.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resnet_model = Sequential()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pretrained_model= tf.keras.applications.ResNet50(include_top=False,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                   </a:t>
            </a: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input_shape=(180,180,3),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                   </a:t>
            </a: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pooling='avg',classes=5,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                   </a:t>
            </a: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weights='imagenet')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for layer in pretrained_model.layers: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        </a:t>
            </a: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layer.trainable=False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resnet_model.add(pretrained_model)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resnet_model.add(Flatten())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resnet_model.add(Dense(512, activation='relu'))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i="1" lang="en-US" sz="1000" spc="-1" strike="noStrike">
                <a:solidFill>
                  <a:srgbClr val="2f444e"/>
                </a:solidFill>
                <a:latin typeface="Arial"/>
                <a:ea typeface="Arial"/>
              </a:rPr>
              <a:t>resnet_model.add(Dense(5, activation='softmax'))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11 lines to generate a full deep network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495" name="Picture 555" descr=""/>
          <p:cNvPicPr/>
          <p:nvPr/>
        </p:nvPicPr>
        <p:blipFill>
          <a:blip r:embed="rId1"/>
          <a:stretch/>
        </p:blipFill>
        <p:spPr>
          <a:xfrm>
            <a:off x="3816000" y="2797200"/>
            <a:ext cx="4967640" cy="346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GAN – Generative Adversarial Network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B35FD403-5D8B-4F87-8885-E36CB2A4F96F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432000" y="1512000"/>
            <a:ext cx="835164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Build a model that can mimic another dataset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Use output from discriminator to feedback to generator and improve model until discriminator cannot distinguish between real and fake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499" name="Picture 559" descr=""/>
          <p:cNvPicPr/>
          <p:nvPr/>
        </p:nvPicPr>
        <p:blipFill>
          <a:blip r:embed="rId1"/>
          <a:stretch/>
        </p:blipFill>
        <p:spPr>
          <a:xfrm>
            <a:off x="598680" y="1821960"/>
            <a:ext cx="7104960" cy="336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2f444e"/>
                </a:solidFill>
                <a:latin typeface="Arial"/>
                <a:ea typeface="Arial"/>
              </a:rPr>
              <a:t>Schedule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05640" y="1556640"/>
            <a:ext cx="853236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4000"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1 (90 mins)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Real-life Scenario - Smart Grid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Regressions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 (BF): jupyter lab intro, vector manipulation in python and numpy, regression and logistic regression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2 (90 mins)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Neural Network (MLP) (PY)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 (BF): simple neural net, tensorflow/keras specification of a model, simple problem to solve ?mnist using dense layers only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Day 3 (90 mins) by BF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Deep Learning Challenges</a:t>
            </a: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  <a:ea typeface="Arial"/>
              </a:rPr>
              <a:t>Lab: intro to convolutions, develop to CNN, mnist using CNN - discuss complex network and problems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F09C093C-4136-49BD-A52E-AA68A64EE0DD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4</a:t>
            </a:fld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Challenges ahead ...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08F2BF0-A0D4-452E-9C6D-DDE3B44E380D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504000" y="1440360"/>
            <a:ext cx="763200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k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f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b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k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x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–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f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-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w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endParaRPr b="0" lang="en-GB" sz="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6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670760" y="2304000"/>
            <a:ext cx="5169240" cy="310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Challenges ahead ...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A859B6E9-419B-49B0-9F60-41E75B5EDA18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504000" y="1440360"/>
            <a:ext cx="504000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Latest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resea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rch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sugg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ests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much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more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compl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ex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proce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ssing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happ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ens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within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single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neuro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 and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that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outpu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 is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more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variab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le.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Indivi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dual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dendr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ites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intera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with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incom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ing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signal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and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can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proce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ss it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as it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passe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d to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nucle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us.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Outpu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along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axon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is not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single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value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but a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signal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with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varyin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g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frequ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ency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and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intens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ity.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There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is still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plenty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of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room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for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resea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rch to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impro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ve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curre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nt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netwo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rk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imple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menta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tions!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(see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article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in the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Econ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omist,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29-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June-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2022,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“How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neuro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ns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really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work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is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being 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elucid</a:t>
            </a:r>
            <a:r>
              <a:rPr b="1" lang="en-US" sz="1400" spc="-1" strike="noStrike">
                <a:solidFill>
                  <a:srgbClr val="2f444e"/>
                </a:solidFill>
                <a:latin typeface="Arial"/>
                <a:ea typeface="Arial"/>
              </a:rPr>
              <a:t>ated”)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5652000" y="977040"/>
            <a:ext cx="2203200" cy="459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012D767-E76C-4509-BD49-07597DAB3414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432000" y="1512000"/>
            <a:ext cx="8351640" cy="43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2f444e"/>
                </a:solidFill>
                <a:latin typeface="Arial"/>
                <a:ea typeface="Arial"/>
              </a:rPr>
              <a:t>Questions?</a:t>
            </a: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200" spc="-1" strike="noStrike">
                <a:solidFill>
                  <a:srgbClr val="2f444e"/>
                </a:solidFill>
                <a:latin typeface="Arial"/>
                <a:ea typeface="Arial"/>
              </a:rPr>
              <a:t>bhfromson@gmail.com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1162080" y="723960"/>
            <a:ext cx="6819120" cy="49716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286000" y="5695920"/>
            <a:ext cx="4571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292929"/>
                </a:solidFill>
                <a:latin typeface="sohne"/>
                <a:ea typeface="DejaVu Sans"/>
              </a:rPr>
              <a:t>Gartner Hype Cycle 2021</a:t>
            </a:r>
            <a:endParaRPr b="0" lang="en-GB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 descr="Text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712800" y="140040"/>
            <a:ext cx="5594400" cy="762120"/>
          </a:xfrm>
          <a:prstGeom prst="rect">
            <a:avLst/>
          </a:prstGeom>
          <a:ln>
            <a:noFill/>
          </a:ln>
        </p:spPr>
      </p:pic>
      <p:pic>
        <p:nvPicPr>
          <p:cNvPr id="190" name="Picture 2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712800" y="828360"/>
            <a:ext cx="6648480" cy="2672640"/>
          </a:xfrm>
          <a:prstGeom prst="rect">
            <a:avLst/>
          </a:prstGeom>
          <a:ln>
            <a:noFill/>
          </a:ln>
        </p:spPr>
      </p:pic>
      <p:pic>
        <p:nvPicPr>
          <p:cNvPr id="191" name="Picture 3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712800" y="3510000"/>
            <a:ext cx="5470560" cy="334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2f444e"/>
                </a:solidFill>
                <a:latin typeface="Arial"/>
                <a:ea typeface="Arial"/>
              </a:rPr>
              <a:t>Key Electric Grid Components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913985BE-561D-42CA-8771-640F7F5863FF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pic>
        <p:nvPicPr>
          <p:cNvPr id="194" name="Picture 6" descr=""/>
          <p:cNvPicPr/>
          <p:nvPr/>
        </p:nvPicPr>
        <p:blipFill>
          <a:blip r:embed="rId1"/>
          <a:stretch/>
        </p:blipFill>
        <p:spPr>
          <a:xfrm>
            <a:off x="7920" y="1438560"/>
            <a:ext cx="9143280" cy="45820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1735560" y="6041520"/>
            <a:ext cx="5688000" cy="2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[Source] https://www.rpc.senate.gov/policy-papers/infrastructure-cybersecurity-the-us-electric-grid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" descr=""/>
          <p:cNvPicPr/>
          <p:nvPr/>
        </p:nvPicPr>
        <p:blipFill>
          <a:blip r:embed="rId1"/>
          <a:stretch/>
        </p:blipFill>
        <p:spPr>
          <a:xfrm>
            <a:off x="1006200" y="-27360"/>
            <a:ext cx="7130880" cy="69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05640" y="403920"/>
            <a:ext cx="7362000" cy="93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751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2f444e"/>
                </a:solidFill>
                <a:latin typeface="Arial"/>
                <a:ea typeface="Arial"/>
              </a:rPr>
              <a:t>Data-driven Approaches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05640" y="1556640"/>
            <a:ext cx="853236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Big Data (analytics)</a:t>
            </a:r>
            <a:endParaRPr b="0" lang="en-GB" sz="20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methods for analyzing massive volumes ( &gt; petabytes) of mixed format data that are difficult to process using traditional databases and software techniques”</a:t>
            </a:r>
            <a:endParaRPr b="0" lang="en-GB" sz="20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 marL="257040" indent="-256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Machine Learning</a:t>
            </a:r>
            <a:endParaRPr b="0" lang="en-GB" sz="20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branch of artificial intelligence based on the idea that systems can learn from data, identify patterns and make decisions with minimal human intervention” </a:t>
            </a:r>
            <a:endParaRPr b="0" lang="en-GB" sz="20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74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4207680" y="6397200"/>
            <a:ext cx="72828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fld id="{471946B1-7B0E-4B4D-BD65-9DCBDB055E78}" type="slidenum"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GB" sz="14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2286000" y="6101640"/>
            <a:ext cx="4571280" cy="2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DejaVu Sans"/>
              </a:rPr>
              <a:t>[Source] Kiyoyuki &amp; Terakura (Guest Editors), Sci. Technol. Adv. Mater., 18, 1 (2017). </a:t>
            </a:r>
            <a:endParaRPr b="0" lang="en-GB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99"/>
      </a:dk2>
      <a:lt2>
        <a:srgbClr val="808080"/>
      </a:lt2>
      <a:accent1>
        <a:srgbClr val="cc9700"/>
      </a:accent1>
      <a:accent2>
        <a:srgbClr val="ffcc00"/>
      </a:accent2>
      <a:accent3>
        <a:srgbClr val="fff7db"/>
      </a:accent3>
      <a:accent4>
        <a:srgbClr val="000000"/>
      </a:accent4>
      <a:accent5>
        <a:srgbClr val="e2c9aa"/>
      </a:accent5>
      <a:accent6>
        <a:srgbClr val="e7b900"/>
      </a:accent6>
      <a:hlink>
        <a:srgbClr val="003366"/>
      </a:hlink>
      <a:folHlink>
        <a:srgbClr val="6666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DefenceAcademycobrand-Academic-Template-4x3-01</Template>
  <TotalTime>4774</TotalTime>
  <Application>LibreOffice/6.4.7.2$Linux_X86_64 LibreOffice_project/40$Build-2</Application>
  <Words>2168</Words>
  <Paragraphs>344</Paragraphs>
  <Company>Cranfield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2016-08-08T13:18:10Z</dcterms:created>
  <dc:creator>Dr Ruth Massie</dc:creator>
  <dc:description/>
  <dc:language>en-GB</dc:language>
  <cp:lastModifiedBy/>
  <cp:lastPrinted>2021-10-14T09:48:40Z</cp:lastPrinted>
  <dcterms:modified xsi:type="dcterms:W3CDTF">2022-07-05T14:04:54Z</dcterms:modified>
  <cp:revision>260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Cranfield University</vt:lpwstr>
  </property>
  <property fmtid="{D5CDD505-2E9C-101B-9397-08002B2CF9AE}" pid="4" name="ContentTypeId">
    <vt:lpwstr>0x01010046B4E1498D49B34D80EE2733869F13FC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34</vt:i4>
  </property>
  <property fmtid="{D5CDD505-2E9C-101B-9397-08002B2CF9AE}" pid="10" name="PresentationFormat">
    <vt:lpwstr>On-screen Show (4:3)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40</vt:i4>
  </property>
</Properties>
</file>